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58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8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21DC"/>
    <a:srgbClr val="FEB8EF"/>
    <a:srgbClr val="FDFDB9"/>
    <a:srgbClr val="71DAF3"/>
    <a:srgbClr val="9999FF"/>
    <a:srgbClr val="DD5165"/>
    <a:srgbClr val="FD416E"/>
    <a:srgbClr val="8D349C"/>
    <a:srgbClr val="3E9210"/>
    <a:srgbClr val="FF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6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D44C29D-B0BA-4480-9EFD-F7FF62A01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4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F254E6-55C5-4C5B-9703-3D81CCB5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FC6F04-BC59-4A43-A93C-FD5CA98EE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06F2A76-5047-4CFD-8A08-542261472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784FA86-FE24-41F6-8026-33535D6B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E9E55-9D24-4F09-BA18-6E4AD099A0F4}" type="datetimeFigureOut">
              <a:rPr lang="ko-KR" altLang="en-US" smtClean="0"/>
              <a:t>2017-08-14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4769692-1AEA-4CC8-9F72-4CE12519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423F7A-CFE2-4DEF-889E-E82FFB1D9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E68172-9817-47B5-A6F5-3B1E8FFF8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386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3038AB-1614-42F1-8017-175AB1FD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15AE9A0-BD0B-4985-BA7E-B2C970E9AC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7070EAE-C819-45F7-BBD5-F05FD09E2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EFF3009-9D13-491C-9DCF-BE4EC08F7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E9E55-9D24-4F09-BA18-6E4AD099A0F4}" type="datetimeFigureOut">
              <a:rPr lang="ko-KR" altLang="en-US" smtClean="0"/>
              <a:t>2017-08-14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3BF64-019E-4541-A0B3-C59F683D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5D969DD-521A-46BC-9D7B-A642283C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E68172-9817-47B5-A6F5-3B1E8FFF8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1910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3DB699-E5E8-41F6-953F-0809648B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C5362C4-6E92-49E7-9A19-3F96BAFC7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22F6C4-212A-4904-9C69-77DC20E6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E9E55-9D24-4F09-BA18-6E4AD099A0F4}" type="datetimeFigureOut">
              <a:rPr lang="ko-KR" altLang="en-US" smtClean="0"/>
              <a:t>2017-08-14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2AFF5C-7E05-4071-A150-8FA86F75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C1B429-3673-4C34-A032-CBA2EF5E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E68172-9817-47B5-A6F5-3B1E8FFF8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6743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684C1A4-EA8E-4A7B-9FC4-4EAFDEDC92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6017A24-50B5-44C0-8535-5840752F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8B85E-87B8-4F16-8CA0-3FD559A1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E9E55-9D24-4F09-BA18-6E4AD099A0F4}" type="datetimeFigureOut">
              <a:rPr lang="ko-KR" altLang="en-US" smtClean="0"/>
              <a:t>2017-08-14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8498A08-0D3F-4FA7-B56E-245DBC47B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77CE06-7ECA-42DE-A625-714D8644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E68172-9817-47B5-A6F5-3B1E8FFF8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5166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16">
            <a:extLst>
              <a:ext uri="{FF2B5EF4-FFF2-40B4-BE49-F238E27FC236}">
                <a16:creationId xmlns:a16="http://schemas.microsoft.com/office/drawing/2014/main" id="{AC4B2B58-F7C8-4802-AC2E-5088D221607E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789562" y="787940"/>
            <a:ext cx="10612876" cy="54200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5400000" scaled="0"/>
            <a:tileRect/>
          </a:gradFill>
          <a:ln w="19050" cmpd="sng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D87506EC-B023-4845-953F-6DF68796E3A8}"/>
              </a:ext>
            </a:extLst>
          </p:cNvPr>
          <p:cNvSpPr txBox="1">
            <a:spLocks/>
          </p:cNvSpPr>
          <p:nvPr userDrawn="1"/>
        </p:nvSpPr>
        <p:spPr>
          <a:xfrm>
            <a:off x="9989229" y="6444235"/>
            <a:ext cx="1682131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ko-KR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- </a:t>
            </a:r>
            <a:fld id="{BFFCE7AF-F76A-432C-B1E2-045EB13A3FA3}" type="slidenum">
              <a:rPr lang="ko-KR" altLang="en-US" sz="1200" b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pPr algn="r">
                <a:defRPr/>
              </a:pPr>
              <a:t>‹#›</a:t>
            </a:fld>
            <a:r>
              <a:rPr lang="ko-KR" altLang="en-US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 </a:t>
            </a:r>
            <a:r>
              <a:rPr lang="en-US" altLang="ko-KR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-</a:t>
            </a:r>
            <a:endParaRPr lang="ko-KR" altLang="en-US" sz="1200" b="0" cap="none" spc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13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16">
            <a:extLst>
              <a:ext uri="{FF2B5EF4-FFF2-40B4-BE49-F238E27FC236}">
                <a16:creationId xmlns:a16="http://schemas.microsoft.com/office/drawing/2014/main" id="{AC4B2B58-F7C8-4802-AC2E-5088D221607E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789562" y="787940"/>
            <a:ext cx="10612876" cy="54200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8000">
                <a:schemeClr val="accent5">
                  <a:lumMod val="0"/>
                  <a:lumOff val="100000"/>
                </a:schemeClr>
              </a:gs>
              <a:gs pos="100000">
                <a:srgbClr val="92D050"/>
              </a:gs>
            </a:gsLst>
            <a:lin ang="5400000" scaled="0"/>
            <a:tileRect/>
          </a:gradFill>
          <a:ln w="19050" cmpd="sng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A0B471E1-6EB4-4DF4-ABBD-B4713E483087}"/>
              </a:ext>
            </a:extLst>
          </p:cNvPr>
          <p:cNvSpPr txBox="1">
            <a:spLocks/>
          </p:cNvSpPr>
          <p:nvPr userDrawn="1"/>
        </p:nvSpPr>
        <p:spPr>
          <a:xfrm>
            <a:off x="9989229" y="6444235"/>
            <a:ext cx="1682131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ko-KR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- </a:t>
            </a:r>
            <a:fld id="{BFFCE7AF-F76A-432C-B1E2-045EB13A3FA3}" type="slidenum">
              <a:rPr lang="ko-KR" altLang="en-US" sz="1200" b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pPr algn="r">
                <a:defRPr/>
              </a:pPr>
              <a:t>‹#›</a:t>
            </a:fld>
            <a:r>
              <a:rPr lang="ko-KR" altLang="en-US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 </a:t>
            </a:r>
            <a:r>
              <a:rPr lang="en-US" altLang="ko-KR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-</a:t>
            </a:r>
            <a:endParaRPr lang="ko-KR" altLang="en-US" sz="1200" b="0" cap="none" spc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251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16">
            <a:extLst>
              <a:ext uri="{FF2B5EF4-FFF2-40B4-BE49-F238E27FC236}">
                <a16:creationId xmlns:a16="http://schemas.microsoft.com/office/drawing/2014/main" id="{AC4B2B58-F7C8-4802-AC2E-5088D221607E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789562" y="787940"/>
            <a:ext cx="10612876" cy="5420004"/>
          </a:xfrm>
          <a:prstGeom prst="flowChartAlternateProcess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28000">
                <a:schemeClr val="accent5">
                  <a:lumMod val="0"/>
                  <a:lumOff val="100000"/>
                </a:schemeClr>
              </a:gs>
              <a:gs pos="100000">
                <a:srgbClr val="92D050"/>
              </a:gs>
            </a:gsLst>
            <a:lin ang="5400000" scaled="0"/>
            <a:tileRect/>
          </a:gradFill>
          <a:ln w="19050" cmpd="sng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53D6FBA-D93C-421D-89CB-A3161D838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7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1B1128-7C4D-49E3-A817-1200BE6E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D8F26F-E988-4902-9F20-5DFE1F44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446529-4285-4D98-A5AB-2B2C978E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E9E55-9D24-4F09-BA18-6E4AD099A0F4}" type="datetimeFigureOut">
              <a:rPr lang="ko-KR" altLang="en-US" smtClean="0"/>
              <a:t>2017-08-14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8C1A04-F3C9-4B86-ABD6-C50521830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43B7F9-30F6-4508-A866-61FAF4563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E68172-9817-47B5-A6F5-3B1E8FFF8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262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74EAAB-2FD7-4232-982A-D30B09134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D1DCE8-A121-47E0-86AD-82676524A1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9D09F2-BDFB-4DBA-BE13-800A793BA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5486AB3-A30F-4232-9E8F-6A61551D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E9E55-9D24-4F09-BA18-6E4AD099A0F4}" type="datetimeFigureOut">
              <a:rPr lang="ko-KR" altLang="en-US" smtClean="0"/>
              <a:t>2017-08-14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CD8FC38-EFDF-46BB-B984-3A830C23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CB1E418-7875-4D62-BB06-9E517CA42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E68172-9817-47B5-A6F5-3B1E8FFF8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8592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C930DF-5E6B-4DFC-B0D5-FCC690811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06162FE-3E96-44C5-9E4B-83AE03FFE5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FE7E8BB-0618-4841-9B07-9916DDBAD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99F98BA-80DF-4E85-AEFA-8CC63DDDB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3748B0B-E5B0-42FA-8BCA-899E14A5ED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08B11BA-EB1C-4E46-9496-E099AB33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E9E55-9D24-4F09-BA18-6E4AD099A0F4}" type="datetimeFigureOut">
              <a:rPr lang="ko-KR" altLang="en-US" smtClean="0"/>
              <a:t>2017-08-14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73BDB9B-3BEF-44B9-8B63-E50E472B0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89A1B36-5716-495A-A120-07AD9AB5E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E68172-9817-47B5-A6F5-3B1E8FFF8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491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7B707B-5779-4838-A021-BD7E920D6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FBAD25E-326E-4F18-8D2A-4D77AA4A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BE9E55-9D24-4F09-BA18-6E4AD099A0F4}" type="datetimeFigureOut">
              <a:rPr lang="ko-KR" altLang="en-US" smtClean="0"/>
              <a:t>2017-08-14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C87E813-3535-4CE4-B082-CACCC102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38270BA-847D-4280-90D5-62407C60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E68172-9817-47B5-A6F5-3B1E8FFF8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06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4">
            <a:extLst>
              <a:ext uri="{FF2B5EF4-FFF2-40B4-BE49-F238E27FC236}">
                <a16:creationId xmlns:a16="http://schemas.microsoft.com/office/drawing/2014/main" id="{87964E42-AAC4-4C95-A686-3A630D7CD1A8}"/>
              </a:ext>
            </a:extLst>
          </p:cNvPr>
          <p:cNvSpPr txBox="1">
            <a:spLocks/>
          </p:cNvSpPr>
          <p:nvPr userDrawn="1"/>
        </p:nvSpPr>
        <p:spPr>
          <a:xfrm>
            <a:off x="9989229" y="6444235"/>
            <a:ext cx="1682131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ko-KR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- </a:t>
            </a:r>
            <a:fld id="{BFFCE7AF-F76A-432C-B1E2-045EB13A3FA3}" type="slidenum">
              <a:rPr lang="ko-KR" altLang="en-US" sz="1200" b="0" cap="none" spc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pPr algn="r">
                <a:defRPr/>
              </a:pPr>
              <a:t>‹#›</a:t>
            </a:fld>
            <a:r>
              <a:rPr lang="ko-KR" altLang="en-US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 </a:t>
            </a:r>
            <a:r>
              <a:rPr lang="en-US" altLang="ko-KR" sz="1200" b="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HY견고딕" pitchFamily="18" charset="-127"/>
              </a:rPr>
              <a:t>-</a:t>
            </a:r>
            <a:endParaRPr lang="ko-KR" altLang="en-US" sz="1200" b="0" cap="none" spc="0" dirty="0">
              <a:ln>
                <a:noFill/>
              </a:ln>
              <a:solidFill>
                <a:schemeClr val="bg1"/>
              </a:solidFill>
              <a:effectLst/>
              <a:latin typeface="+mj-lt"/>
              <a:ea typeface="HY견고딕" pitchFamily="18" charset="-12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6108FD0-EE64-4F59-81A5-38B405FE3C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03649" y="6440700"/>
            <a:ext cx="24841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1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HY견고딕" pitchFamily="18" charset="-127"/>
              </a:rPr>
              <a:t>www.magicblock.co.kr</a:t>
            </a:r>
            <a:endParaRPr kumimoji="0" lang="ko-KR" altLang="en-US" sz="12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+mj-lt"/>
              <a:ea typeface="HY견고딕" pitchFamily="18" charset="-127"/>
            </a:endParaRPr>
          </a:p>
        </p:txBody>
      </p:sp>
      <p:pic>
        <p:nvPicPr>
          <p:cNvPr id="9" name="그림 9">
            <a:extLst>
              <a:ext uri="{FF2B5EF4-FFF2-40B4-BE49-F238E27FC236}">
                <a16:creationId xmlns:a16="http://schemas.microsoft.com/office/drawing/2014/main" id="{F1BF3CC7-90B2-472E-9115-1261E060F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421244"/>
            <a:ext cx="684448" cy="26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558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21">
            <a:extLst>
              <a:ext uri="{FF2B5EF4-FFF2-40B4-BE49-F238E27FC236}">
                <a16:creationId xmlns:a16="http://schemas.microsoft.com/office/drawing/2014/main" id="{BB95BCD9-1C7E-46B7-974A-9D1475C2BA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2222" cy="6858000"/>
          </a:xfrm>
          <a:prstGeom prst="rect">
            <a:avLst/>
          </a:prstGeom>
        </p:spPr>
      </p:pic>
      <p:sp>
        <p:nvSpPr>
          <p:cNvPr id="3" name="Oval 416">
            <a:extLst>
              <a:ext uri="{FF2B5EF4-FFF2-40B4-BE49-F238E27FC236}">
                <a16:creationId xmlns:a16="http://schemas.microsoft.com/office/drawing/2014/main" id="{727D2FF8-BE10-4257-874A-E9DE8AE77D7F}"/>
              </a:ext>
            </a:extLst>
          </p:cNvPr>
          <p:cNvSpPr>
            <a:spLocks noChangeArrowheads="1"/>
          </p:cNvSpPr>
          <p:nvPr userDrawn="1"/>
        </p:nvSpPr>
        <p:spPr bwMode="auto">
          <a:xfrm rot="10800000">
            <a:off x="789562" y="787940"/>
            <a:ext cx="10612876" cy="5420004"/>
          </a:xfrm>
          <a:prstGeom prst="flowChartAlternateProcess">
            <a:avLst/>
          </a:prstGeom>
          <a:gradFill flip="none" rotWithShape="1">
            <a:gsLst>
              <a:gs pos="0">
                <a:schemeClr val="bg1">
                  <a:alpha val="56000"/>
                </a:schemeClr>
              </a:gs>
              <a:gs pos="4000">
                <a:srgbClr val="FFFFFF"/>
              </a:gs>
              <a:gs pos="9000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 w="19050" cmpd="sng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568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73">
            <a:extLst>
              <a:ext uri="{FF2B5EF4-FFF2-40B4-BE49-F238E27FC236}">
                <a16:creationId xmlns:a16="http://schemas.microsoft.com/office/drawing/2014/main" id="{E4847BCE-5F0B-4197-94D7-868311D9E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122" y="301419"/>
            <a:ext cx="80457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4800" spc="3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사랑의 </a:t>
            </a:r>
            <a:r>
              <a:rPr lang="ko-KR" altLang="en-US" sz="4800" spc="3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보로노이</a:t>
            </a:r>
            <a:r>
              <a:rPr lang="ko-KR" altLang="en-US" sz="4800" spc="3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4800" spc="3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빛상자</a:t>
            </a:r>
            <a:endParaRPr kumimoji="0" lang="en-US" altLang="ko-KR" sz="5400" spc="3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DFD0AE95-52D0-4EE7-99CA-462E315C9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540" y="6372251"/>
            <a:ext cx="24841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1200" dirty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HY견고딕" pitchFamily="18" charset="-127"/>
              </a:rPr>
              <a:t>www.magicblock.co.kr</a:t>
            </a:r>
            <a:endParaRPr kumimoji="0" lang="ko-KR" altLang="en-US" sz="1200" dirty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+mj-lt"/>
              <a:ea typeface="HY견고딕" pitchFamily="18" charset="-127"/>
            </a:endParaRPr>
          </a:p>
        </p:txBody>
      </p:sp>
      <p:pic>
        <p:nvPicPr>
          <p:cNvPr id="8" name="그림 9">
            <a:extLst>
              <a:ext uri="{FF2B5EF4-FFF2-40B4-BE49-F238E27FC236}">
                <a16:creationId xmlns:a16="http://schemas.microsoft.com/office/drawing/2014/main" id="{C86231D8-0CCD-4B20-87E5-477ECE8A1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9" y="6355473"/>
            <a:ext cx="684448" cy="26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93A4A7F2-B7F0-45DE-92ED-C9F6AEDB4B25}"/>
              </a:ext>
            </a:extLst>
          </p:cNvPr>
          <p:cNvSpPr/>
          <p:nvPr/>
        </p:nvSpPr>
        <p:spPr>
          <a:xfrm>
            <a:off x="3937800" y="1132416"/>
            <a:ext cx="431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400" dirty="0">
                <a:solidFill>
                  <a:srgbClr val="FF0000"/>
                </a:solidFill>
              </a:rPr>
              <a:t>Lovely </a:t>
            </a:r>
            <a:r>
              <a:rPr lang="en-US" altLang="ko-KR" sz="2400" dirty="0" err="1">
                <a:solidFill>
                  <a:srgbClr val="FF0000"/>
                </a:solidFill>
              </a:rPr>
              <a:t>Voronoi</a:t>
            </a:r>
            <a:r>
              <a:rPr lang="en-US" altLang="ko-KR" sz="2400" dirty="0">
                <a:solidFill>
                  <a:srgbClr val="FF0000"/>
                </a:solidFill>
              </a:rPr>
              <a:t> Light Box</a:t>
            </a:r>
            <a:endParaRPr lang="en-US" altLang="ko-K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2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D2B524B-E5EE-4602-87BA-91BE13031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00" y="2047995"/>
            <a:ext cx="6935567" cy="3698709"/>
          </a:xfrm>
          <a:prstGeom prst="rect">
            <a:avLst/>
          </a:prstGeom>
        </p:spPr>
      </p:pic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A86799DA-8937-43B5-8601-B227EC14D98D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7030A0"/>
              </a:solidFill>
            </a:endParaRPr>
          </a:p>
        </p:txBody>
      </p:sp>
      <p:sp>
        <p:nvSpPr>
          <p:cNvPr id="10" name="직사각형 73">
            <a:extLst>
              <a:ext uri="{FF2B5EF4-FFF2-40B4-BE49-F238E27FC236}">
                <a16:creationId xmlns:a16="http://schemas.microsoft.com/office/drawing/2014/main" id="{03D95113-5DB8-4A29-9E66-CA8D3104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>
                <a:solidFill>
                  <a:srgbClr val="FDFDB9"/>
                </a:solidFill>
              </a:rPr>
              <a:t>보로노이</a:t>
            </a:r>
            <a:r>
              <a:rPr lang="ko-KR" altLang="en-US" sz="3200" b="1" spc="-150" dirty="0">
                <a:solidFill>
                  <a:srgbClr val="FDFDB9"/>
                </a:solidFill>
              </a:rPr>
              <a:t> 다이어그램 </a:t>
            </a:r>
            <a:r>
              <a:rPr lang="ko-KR" altLang="en-US" sz="3200" b="1" spc="-150" dirty="0">
                <a:solidFill>
                  <a:srgbClr val="FEB8EF"/>
                </a:solidFill>
              </a:rPr>
              <a:t>그리기 실습 </a:t>
            </a:r>
            <a:r>
              <a:rPr lang="en-US" altLang="ko-KR" sz="3200" b="1" spc="300" dirty="0">
                <a:solidFill>
                  <a:srgbClr val="FEB8EF"/>
                </a:solidFill>
              </a:rPr>
              <a:t>(II)</a:t>
            </a:r>
            <a:endParaRPr kumimoji="0" lang="en-US" altLang="ko-KR" sz="3600" b="1" spc="300" dirty="0">
              <a:solidFill>
                <a:srgbClr val="FEB8E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D926351-443F-4C24-9725-75DA9718A277}"/>
              </a:ext>
            </a:extLst>
          </p:cNvPr>
          <p:cNvSpPr/>
          <p:nvPr/>
        </p:nvSpPr>
        <p:spPr>
          <a:xfrm>
            <a:off x="2773616" y="1433030"/>
            <a:ext cx="59257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각각의 점에 번호를 </a:t>
            </a:r>
            <a:r>
              <a:rPr lang="en-US" altLang="ko-KR" b="1" dirty="0"/>
              <a:t>P</a:t>
            </a:r>
            <a:r>
              <a:rPr lang="en-US" altLang="ko-KR" sz="1200" b="1" dirty="0"/>
              <a:t>1</a:t>
            </a:r>
            <a:r>
              <a:rPr lang="ko-KR" altLang="en-US" b="1" dirty="0"/>
              <a:t>에서 </a:t>
            </a:r>
            <a:r>
              <a:rPr lang="en-US" altLang="ko-KR" b="1" dirty="0"/>
              <a:t>P</a:t>
            </a:r>
            <a:r>
              <a:rPr lang="en-US" altLang="ko-KR" sz="1200" b="1" dirty="0"/>
              <a:t>13</a:t>
            </a:r>
            <a:r>
              <a:rPr lang="ko-KR" altLang="en-US" b="1" dirty="0"/>
              <a:t>으로 지정하자</a:t>
            </a:r>
            <a:r>
              <a:rPr lang="en-US" altLang="ko-KR" b="1" dirty="0"/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9A38F59-B17C-4C91-B4E2-26E6CF1BD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8" y="791348"/>
            <a:ext cx="2098997" cy="2098997"/>
          </a:xfrm>
          <a:prstGeom prst="rect">
            <a:avLst/>
          </a:prstGeom>
        </p:spPr>
      </p:pic>
      <p:sp>
        <p:nvSpPr>
          <p:cNvPr id="14" name="직사각형 73">
            <a:extLst>
              <a:ext uri="{FF2B5EF4-FFF2-40B4-BE49-F238E27FC236}">
                <a16:creationId xmlns:a16="http://schemas.microsoft.com/office/drawing/2014/main" id="{3F1E8CA5-C78A-462B-BA97-C512C0CD6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61" y="1366195"/>
            <a:ext cx="137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</a:rPr>
              <a:t>Step </a:t>
            </a:r>
            <a:r>
              <a:rPr lang="en-US" altLang="ko-KR" sz="2000" b="1" dirty="0">
                <a:solidFill>
                  <a:schemeClr val="bg1"/>
                </a:solidFill>
              </a:rPr>
              <a:t>02</a:t>
            </a:r>
            <a:endParaRPr kumimoji="0" lang="en-US" altLang="ko-KR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66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직사각형 46">
            <a:extLst>
              <a:ext uri="{FF2B5EF4-FFF2-40B4-BE49-F238E27FC236}">
                <a16:creationId xmlns:a16="http://schemas.microsoft.com/office/drawing/2014/main" id="{6100D52A-7C51-4B0F-AF78-0FD4F0F1B424}"/>
              </a:ext>
            </a:extLst>
          </p:cNvPr>
          <p:cNvSpPr/>
          <p:nvPr/>
        </p:nvSpPr>
        <p:spPr>
          <a:xfrm>
            <a:off x="8019393" y="5417100"/>
            <a:ext cx="2711669" cy="1954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BB319CEA-A243-4095-A83B-524483518904}"/>
              </a:ext>
            </a:extLst>
          </p:cNvPr>
          <p:cNvSpPr/>
          <p:nvPr/>
        </p:nvSpPr>
        <p:spPr>
          <a:xfrm>
            <a:off x="1814904" y="5743520"/>
            <a:ext cx="3210193" cy="22268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6753031-0D8D-46C6-8004-FC7E0A516D5A}"/>
              </a:ext>
            </a:extLst>
          </p:cNvPr>
          <p:cNvSpPr/>
          <p:nvPr/>
        </p:nvSpPr>
        <p:spPr>
          <a:xfrm>
            <a:off x="1705596" y="4968302"/>
            <a:ext cx="912128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/>
              <a:t>위의 그림에서 </a:t>
            </a:r>
            <a:r>
              <a:rPr lang="en-US" altLang="ko-KR" sz="1400" b="1" dirty="0">
                <a:solidFill>
                  <a:srgbClr val="0070C0"/>
                </a:solidFill>
              </a:rPr>
              <a:t>P</a:t>
            </a:r>
            <a:r>
              <a:rPr lang="en-US" altLang="ko-KR" sz="1050" b="1" dirty="0">
                <a:solidFill>
                  <a:srgbClr val="0070C0"/>
                </a:solidFill>
              </a:rPr>
              <a:t>1</a:t>
            </a:r>
            <a:r>
              <a:rPr lang="en-US" altLang="ko-KR" sz="1400" b="1" dirty="0">
                <a:solidFill>
                  <a:srgbClr val="0070C0"/>
                </a:solidFill>
              </a:rPr>
              <a:t>P</a:t>
            </a:r>
            <a:r>
              <a:rPr lang="en-US" altLang="ko-KR" sz="1050" b="1" dirty="0">
                <a:solidFill>
                  <a:srgbClr val="0070C0"/>
                </a:solidFill>
              </a:rPr>
              <a:t>2</a:t>
            </a:r>
            <a:r>
              <a:rPr lang="en-US" altLang="ko-KR" sz="1400" dirty="0"/>
              <a:t> &lt; </a:t>
            </a:r>
            <a:r>
              <a:rPr lang="en-US" altLang="ko-KR" sz="1400" b="1" dirty="0">
                <a:solidFill>
                  <a:srgbClr val="7030A0"/>
                </a:solidFill>
              </a:rPr>
              <a:t>P</a:t>
            </a:r>
            <a:r>
              <a:rPr lang="en-US" altLang="ko-KR" sz="1050" b="1" dirty="0">
                <a:solidFill>
                  <a:srgbClr val="7030A0"/>
                </a:solidFill>
              </a:rPr>
              <a:t>1</a:t>
            </a:r>
            <a:r>
              <a:rPr lang="en-US" altLang="ko-KR" sz="1400" b="1" dirty="0">
                <a:solidFill>
                  <a:srgbClr val="7030A0"/>
                </a:solidFill>
              </a:rPr>
              <a:t>P</a:t>
            </a:r>
            <a:r>
              <a:rPr lang="en-US" altLang="ko-KR" sz="1050" b="1" dirty="0">
                <a:solidFill>
                  <a:srgbClr val="7030A0"/>
                </a:solidFill>
              </a:rPr>
              <a:t>9</a:t>
            </a:r>
            <a:r>
              <a:rPr lang="en-US" altLang="ko-KR" sz="1400" dirty="0"/>
              <a:t>,  </a:t>
            </a:r>
            <a:r>
              <a:rPr lang="en-US" altLang="ko-KR" sz="1400" b="1" dirty="0">
                <a:solidFill>
                  <a:srgbClr val="0070C0"/>
                </a:solidFill>
              </a:rPr>
              <a:t>P</a:t>
            </a:r>
            <a:r>
              <a:rPr lang="en-US" altLang="ko-KR" sz="1050" b="1" dirty="0">
                <a:solidFill>
                  <a:srgbClr val="0070C0"/>
                </a:solidFill>
              </a:rPr>
              <a:t>1</a:t>
            </a:r>
            <a:r>
              <a:rPr lang="en-US" altLang="ko-KR" sz="1400" b="1" dirty="0">
                <a:solidFill>
                  <a:srgbClr val="0070C0"/>
                </a:solidFill>
              </a:rPr>
              <a:t>P</a:t>
            </a:r>
            <a:r>
              <a:rPr lang="en-US" altLang="ko-KR" sz="1050" b="1" dirty="0">
                <a:solidFill>
                  <a:srgbClr val="0070C0"/>
                </a:solidFill>
              </a:rPr>
              <a:t>3</a:t>
            </a:r>
            <a:r>
              <a:rPr lang="en-US" altLang="ko-KR" sz="1400" dirty="0"/>
              <a:t> &lt; </a:t>
            </a:r>
            <a:r>
              <a:rPr lang="en-US" altLang="ko-KR" sz="1400" b="1" dirty="0">
                <a:solidFill>
                  <a:srgbClr val="7030A0"/>
                </a:solidFill>
              </a:rPr>
              <a:t>P</a:t>
            </a:r>
            <a:r>
              <a:rPr lang="en-US" altLang="ko-KR" sz="1050" b="1" dirty="0">
                <a:solidFill>
                  <a:srgbClr val="7030A0"/>
                </a:solidFill>
              </a:rPr>
              <a:t>1</a:t>
            </a:r>
            <a:r>
              <a:rPr lang="en-US" altLang="ko-KR" sz="1400" b="1" dirty="0">
                <a:solidFill>
                  <a:srgbClr val="7030A0"/>
                </a:solidFill>
              </a:rPr>
              <a:t>P</a:t>
            </a:r>
            <a:r>
              <a:rPr lang="en-US" altLang="ko-KR" sz="1050" b="1" dirty="0">
                <a:solidFill>
                  <a:srgbClr val="7030A0"/>
                </a:solidFill>
              </a:rPr>
              <a:t>9 </a:t>
            </a:r>
            <a:r>
              <a:rPr lang="ko-KR" altLang="en-US" sz="1400" dirty="0"/>
              <a:t>이므로 </a:t>
            </a:r>
            <a:r>
              <a:rPr lang="en-US" altLang="ko-KR" sz="1400" b="1" dirty="0">
                <a:solidFill>
                  <a:srgbClr val="7030A0"/>
                </a:solidFill>
              </a:rPr>
              <a:t>P</a:t>
            </a:r>
            <a:r>
              <a:rPr lang="en-US" altLang="ko-KR" sz="1050" b="1" dirty="0">
                <a:solidFill>
                  <a:srgbClr val="7030A0"/>
                </a:solidFill>
              </a:rPr>
              <a:t>1</a:t>
            </a:r>
            <a:r>
              <a:rPr lang="en-US" altLang="ko-KR" sz="1400" b="1" dirty="0">
                <a:solidFill>
                  <a:srgbClr val="7030A0"/>
                </a:solidFill>
              </a:rPr>
              <a:t>P</a:t>
            </a:r>
            <a:r>
              <a:rPr lang="en-US" altLang="ko-KR" sz="1050" b="1" dirty="0">
                <a:solidFill>
                  <a:srgbClr val="7030A0"/>
                </a:solidFill>
              </a:rPr>
              <a:t>9</a:t>
            </a:r>
            <a:r>
              <a:rPr lang="ko-KR" altLang="en-US" sz="1400" dirty="0"/>
              <a:t>의 </a:t>
            </a:r>
            <a:r>
              <a:rPr lang="ko-KR" altLang="en-US" sz="1400" b="1" dirty="0" err="1"/>
              <a:t>수직이등분선은</a:t>
            </a:r>
            <a:r>
              <a:rPr lang="ko-KR" altLang="en-US" sz="1400" b="1" dirty="0"/>
              <a:t> 점 </a:t>
            </a:r>
            <a:r>
              <a:rPr lang="en-US" altLang="ko-KR" sz="1400" b="1" dirty="0">
                <a:solidFill>
                  <a:srgbClr val="FF0000"/>
                </a:solidFill>
              </a:rPr>
              <a:t>P</a:t>
            </a:r>
            <a:r>
              <a:rPr lang="en-US" altLang="ko-KR" sz="1050" b="1" dirty="0">
                <a:solidFill>
                  <a:srgbClr val="FF0000"/>
                </a:solidFill>
              </a:rPr>
              <a:t>1</a:t>
            </a:r>
            <a:r>
              <a:rPr lang="ko-KR" altLang="en-US" sz="1400" b="1" dirty="0"/>
              <a:t>에 대한 </a:t>
            </a:r>
            <a:r>
              <a:rPr lang="ko-KR" altLang="en-US" sz="1400" b="1" dirty="0" err="1"/>
              <a:t>보로노이</a:t>
            </a:r>
            <a:r>
              <a:rPr lang="ko-KR" altLang="en-US" sz="1400" b="1" dirty="0"/>
              <a:t> 다각형 경계를 결정하는데 영향을 주지 않는다</a:t>
            </a:r>
            <a:r>
              <a:rPr lang="en-US" altLang="ko-KR" sz="1400" b="1" dirty="0"/>
              <a:t>.</a:t>
            </a:r>
            <a:r>
              <a:rPr lang="en-US" altLang="ko-KR" sz="1400" dirty="0"/>
              <a:t> </a:t>
            </a:r>
            <a:r>
              <a:rPr lang="ko-KR" altLang="en-US" sz="1400" dirty="0"/>
              <a:t>따라서</a:t>
            </a:r>
            <a:r>
              <a:rPr lang="en-US" altLang="ko-KR" sz="1400" b="1" dirty="0"/>
              <a:t>, P</a:t>
            </a:r>
            <a:r>
              <a:rPr lang="en-US" altLang="ko-KR" sz="1050" b="1" dirty="0"/>
              <a:t>1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2</a:t>
            </a:r>
            <a:r>
              <a:rPr lang="en-US" altLang="ko-KR" sz="1400" dirty="0"/>
              <a:t>, 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1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3</a:t>
            </a:r>
            <a:r>
              <a:rPr lang="en-US" altLang="ko-KR" sz="1400" dirty="0"/>
              <a:t>, 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1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4</a:t>
            </a:r>
            <a:r>
              <a:rPr lang="en-US" altLang="ko-KR" sz="1400" dirty="0"/>
              <a:t>, 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1</a:t>
            </a:r>
            <a:r>
              <a:rPr lang="en-US" altLang="ko-KR" sz="1400" b="1" dirty="0"/>
              <a:t>P</a:t>
            </a:r>
            <a:r>
              <a:rPr lang="en-US" altLang="ko-KR" sz="1050" dirty="0"/>
              <a:t>5</a:t>
            </a:r>
            <a:r>
              <a:rPr lang="en-US" altLang="ko-KR" sz="1400" dirty="0"/>
              <a:t>, 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1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6</a:t>
            </a:r>
            <a:r>
              <a:rPr lang="en-US" altLang="ko-KR" sz="1400" dirty="0"/>
              <a:t>, 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1</a:t>
            </a:r>
            <a:r>
              <a:rPr lang="en-US" altLang="ko-KR" sz="1400" b="1" dirty="0"/>
              <a:t>P</a:t>
            </a:r>
            <a:r>
              <a:rPr lang="en-US" altLang="ko-KR" sz="1050" b="1" dirty="0"/>
              <a:t>7</a:t>
            </a:r>
            <a:r>
              <a:rPr lang="ko-KR" altLang="en-US" sz="1400" dirty="0"/>
              <a:t>의 </a:t>
            </a:r>
            <a:r>
              <a:rPr lang="ko-KR" altLang="en-US" sz="1400" b="1" dirty="0" err="1"/>
              <a:t>수직이등분선으로</a:t>
            </a:r>
            <a:r>
              <a:rPr lang="ko-KR" altLang="en-US" sz="1400" b="1" dirty="0"/>
              <a:t> 점 </a:t>
            </a:r>
            <a:r>
              <a:rPr lang="en-US" altLang="ko-KR" sz="1400" b="1" dirty="0">
                <a:solidFill>
                  <a:srgbClr val="FF0000"/>
                </a:solidFill>
              </a:rPr>
              <a:t>P</a:t>
            </a:r>
            <a:r>
              <a:rPr lang="en-US" altLang="ko-KR" sz="1050" b="1" dirty="0">
                <a:solidFill>
                  <a:srgbClr val="FF0000"/>
                </a:solidFill>
              </a:rPr>
              <a:t>1</a:t>
            </a:r>
            <a:r>
              <a:rPr lang="ko-KR" altLang="en-US" sz="1400" b="1" dirty="0"/>
              <a:t>에 대한 </a:t>
            </a:r>
            <a:r>
              <a:rPr lang="ko-KR" altLang="en-US" sz="1400" b="1" dirty="0" err="1"/>
              <a:t>보로노이</a:t>
            </a:r>
            <a:r>
              <a:rPr lang="ko-KR" altLang="en-US" sz="1400" b="1" dirty="0"/>
              <a:t> 다각형 경계를 확정할 수 있다</a:t>
            </a:r>
            <a:r>
              <a:rPr lang="en-US" altLang="ko-KR" sz="1400" b="1" dirty="0"/>
              <a:t>. 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A86799DA-8937-43B5-8601-B227EC14D98D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7030A0"/>
              </a:solidFill>
            </a:endParaRPr>
          </a:p>
        </p:txBody>
      </p:sp>
      <p:sp>
        <p:nvSpPr>
          <p:cNvPr id="10" name="직사각형 73">
            <a:extLst>
              <a:ext uri="{FF2B5EF4-FFF2-40B4-BE49-F238E27FC236}">
                <a16:creationId xmlns:a16="http://schemas.microsoft.com/office/drawing/2014/main" id="{03D95113-5DB8-4A29-9E66-CA8D3104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>
                <a:solidFill>
                  <a:srgbClr val="FDFDB9"/>
                </a:solidFill>
              </a:rPr>
              <a:t>보로노이</a:t>
            </a:r>
            <a:r>
              <a:rPr lang="ko-KR" altLang="en-US" sz="3200" b="1" spc="-150" dirty="0">
                <a:solidFill>
                  <a:srgbClr val="FDFDB9"/>
                </a:solidFill>
              </a:rPr>
              <a:t> 다이어그램 </a:t>
            </a:r>
            <a:r>
              <a:rPr lang="ko-KR" altLang="en-US" sz="3200" b="1" spc="-150" dirty="0">
                <a:solidFill>
                  <a:srgbClr val="FEB8EF"/>
                </a:solidFill>
              </a:rPr>
              <a:t>그리기 실습 </a:t>
            </a:r>
            <a:r>
              <a:rPr lang="en-US" altLang="ko-KR" sz="3200" b="1" spc="-150" dirty="0">
                <a:solidFill>
                  <a:srgbClr val="FEB8EF"/>
                </a:solidFill>
              </a:rPr>
              <a:t>(III)</a:t>
            </a:r>
            <a:endParaRPr kumimoji="0" lang="en-US" altLang="ko-KR" sz="3600" b="1" spc="-150" dirty="0">
              <a:solidFill>
                <a:srgbClr val="FEB8E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D926351-443F-4C24-9725-75DA9718A277}"/>
              </a:ext>
            </a:extLst>
          </p:cNvPr>
          <p:cNvSpPr/>
          <p:nvPr/>
        </p:nvSpPr>
        <p:spPr>
          <a:xfrm>
            <a:off x="2785063" y="1317722"/>
            <a:ext cx="7756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b="1" dirty="0"/>
              <a:t>P</a:t>
            </a:r>
            <a:r>
              <a:rPr lang="en-US" altLang="ko-KR" sz="1200" b="1" dirty="0"/>
              <a:t>1</a:t>
            </a:r>
            <a:r>
              <a:rPr lang="ko-KR" altLang="en-US" b="1" dirty="0"/>
              <a:t>과 다른 점들을 연결한 선분의 </a:t>
            </a:r>
            <a:r>
              <a:rPr lang="ko-KR" altLang="en-US" b="1" dirty="0" err="1"/>
              <a:t>수직이등분선을</a:t>
            </a:r>
            <a:r>
              <a:rPr lang="ko-KR" altLang="en-US" b="1" dirty="0"/>
              <a:t> 이용하여</a:t>
            </a:r>
            <a:r>
              <a:rPr lang="en-US" altLang="ko-KR" b="1" dirty="0"/>
              <a:t>, </a:t>
            </a:r>
            <a:r>
              <a:rPr lang="ko-KR" altLang="en-US" b="1" dirty="0"/>
              <a:t>점 </a:t>
            </a:r>
            <a:r>
              <a:rPr lang="en-US" altLang="ko-KR" b="1" dirty="0"/>
              <a:t>P</a:t>
            </a:r>
            <a:r>
              <a:rPr lang="en-US" altLang="ko-KR" sz="1200" b="1" dirty="0"/>
              <a:t>1</a:t>
            </a:r>
            <a:r>
              <a:rPr lang="ko-KR" altLang="en-US" b="1" dirty="0"/>
              <a:t>에 대한 </a:t>
            </a:r>
            <a:r>
              <a:rPr lang="ko-KR" altLang="en-US" b="1" dirty="0" err="1"/>
              <a:t>보로노이</a:t>
            </a:r>
            <a:r>
              <a:rPr lang="ko-KR" altLang="en-US" b="1" dirty="0"/>
              <a:t> 다각형을 확정한다</a:t>
            </a:r>
            <a:r>
              <a:rPr lang="en-US" altLang="ko-KR" b="1" dirty="0"/>
              <a:t>.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929376D-9B59-4E64-850D-3CF92D7D3770}"/>
              </a:ext>
            </a:extLst>
          </p:cNvPr>
          <p:cNvCxnSpPr/>
          <p:nvPr/>
        </p:nvCxnSpPr>
        <p:spPr>
          <a:xfrm>
            <a:off x="2972739" y="5076631"/>
            <a:ext cx="396000" cy="0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626D310D-4506-453F-A639-D326C6AE4578}"/>
              </a:ext>
            </a:extLst>
          </p:cNvPr>
          <p:cNvCxnSpPr/>
          <p:nvPr/>
        </p:nvCxnSpPr>
        <p:spPr>
          <a:xfrm>
            <a:off x="3582705" y="5076631"/>
            <a:ext cx="396000" cy="0"/>
          </a:xfrm>
          <a:prstGeom prst="line">
            <a:avLst/>
          </a:prstGeom>
          <a:ln w="9525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0C80D229-B54F-445C-8A1C-A54A96CA99D1}"/>
              </a:ext>
            </a:extLst>
          </p:cNvPr>
          <p:cNvCxnSpPr/>
          <p:nvPr/>
        </p:nvCxnSpPr>
        <p:spPr>
          <a:xfrm>
            <a:off x="5025097" y="5417100"/>
            <a:ext cx="396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그림 28">
            <a:extLst>
              <a:ext uri="{FF2B5EF4-FFF2-40B4-BE49-F238E27FC236}">
                <a16:creationId xmlns:a16="http://schemas.microsoft.com/office/drawing/2014/main" id="{06812136-A747-460B-962C-BCF9D8197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72" y="2304980"/>
            <a:ext cx="3886844" cy="2366667"/>
          </a:xfrm>
          <a:prstGeom prst="rect">
            <a:avLst/>
          </a:prstGeom>
        </p:spPr>
      </p:pic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186C358F-CFDA-4A36-BF3A-5697348D46F6}"/>
              </a:ext>
            </a:extLst>
          </p:cNvPr>
          <p:cNvCxnSpPr/>
          <p:nvPr/>
        </p:nvCxnSpPr>
        <p:spPr>
          <a:xfrm>
            <a:off x="4138278" y="5076631"/>
            <a:ext cx="396000" cy="0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D7D6CBD7-E2B8-4FBC-B304-6CB8FF4188EC}"/>
              </a:ext>
            </a:extLst>
          </p:cNvPr>
          <p:cNvCxnSpPr/>
          <p:nvPr/>
        </p:nvCxnSpPr>
        <p:spPr>
          <a:xfrm>
            <a:off x="4748244" y="5076631"/>
            <a:ext cx="396000" cy="0"/>
          </a:xfrm>
          <a:prstGeom prst="line">
            <a:avLst/>
          </a:prstGeom>
          <a:ln w="9525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0EA5E22B-8F39-405F-9D87-184A394FCADA}"/>
              </a:ext>
            </a:extLst>
          </p:cNvPr>
          <p:cNvCxnSpPr/>
          <p:nvPr/>
        </p:nvCxnSpPr>
        <p:spPr>
          <a:xfrm>
            <a:off x="5765675" y="5076631"/>
            <a:ext cx="396000" cy="0"/>
          </a:xfrm>
          <a:prstGeom prst="line">
            <a:avLst/>
          </a:prstGeom>
          <a:ln w="9525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B710FFE2-3A69-4B32-9BFB-DA3BA04C9D01}"/>
              </a:ext>
            </a:extLst>
          </p:cNvPr>
          <p:cNvCxnSpPr/>
          <p:nvPr/>
        </p:nvCxnSpPr>
        <p:spPr>
          <a:xfrm>
            <a:off x="5510434" y="5417100"/>
            <a:ext cx="396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8D41A9C4-5846-4AC6-BD74-783C4E1B1FA7}"/>
              </a:ext>
            </a:extLst>
          </p:cNvPr>
          <p:cNvCxnSpPr/>
          <p:nvPr/>
        </p:nvCxnSpPr>
        <p:spPr>
          <a:xfrm>
            <a:off x="5963675" y="5417100"/>
            <a:ext cx="396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DCB040AE-08E7-4AA0-AB7E-F1636C91050A}"/>
              </a:ext>
            </a:extLst>
          </p:cNvPr>
          <p:cNvCxnSpPr/>
          <p:nvPr/>
        </p:nvCxnSpPr>
        <p:spPr>
          <a:xfrm>
            <a:off x="6453072" y="5417100"/>
            <a:ext cx="396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AEA73B79-E373-47BA-ACB4-2C6393AF6048}"/>
              </a:ext>
            </a:extLst>
          </p:cNvPr>
          <p:cNvCxnSpPr/>
          <p:nvPr/>
        </p:nvCxnSpPr>
        <p:spPr>
          <a:xfrm>
            <a:off x="6936029" y="5417100"/>
            <a:ext cx="396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F39CE617-071B-4C2D-AD99-E24C5987EBD9}"/>
              </a:ext>
            </a:extLst>
          </p:cNvPr>
          <p:cNvCxnSpPr/>
          <p:nvPr/>
        </p:nvCxnSpPr>
        <p:spPr>
          <a:xfrm>
            <a:off x="7406108" y="5417100"/>
            <a:ext cx="396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그림 48">
            <a:extLst>
              <a:ext uri="{FF2B5EF4-FFF2-40B4-BE49-F238E27FC236}">
                <a16:creationId xmlns:a16="http://schemas.microsoft.com/office/drawing/2014/main" id="{72EB7C09-DBD6-4657-AA04-B224918F9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8" y="791348"/>
            <a:ext cx="2098997" cy="2098997"/>
          </a:xfrm>
          <a:prstGeom prst="rect">
            <a:avLst/>
          </a:prstGeom>
        </p:spPr>
      </p:pic>
      <p:sp>
        <p:nvSpPr>
          <p:cNvPr id="50" name="직사각형 73">
            <a:extLst>
              <a:ext uri="{FF2B5EF4-FFF2-40B4-BE49-F238E27FC236}">
                <a16:creationId xmlns:a16="http://schemas.microsoft.com/office/drawing/2014/main" id="{282EB5F1-13C3-40E1-B00D-2D9398037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61" y="1366195"/>
            <a:ext cx="137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</a:rPr>
              <a:t>Step </a:t>
            </a:r>
            <a:r>
              <a:rPr lang="en-US" altLang="ko-KR" sz="2000" b="1" dirty="0">
                <a:solidFill>
                  <a:schemeClr val="bg1"/>
                </a:solidFill>
              </a:rPr>
              <a:t>03</a:t>
            </a:r>
            <a:endParaRPr kumimoji="0" lang="en-US" altLang="ko-KR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7358306-CA4A-4D4A-BE15-F644739C0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49" y="2241052"/>
            <a:ext cx="4368318" cy="26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A86799DA-8937-43B5-8601-B227EC14D98D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7030A0"/>
              </a:solidFill>
            </a:endParaRPr>
          </a:p>
        </p:txBody>
      </p:sp>
      <p:sp>
        <p:nvSpPr>
          <p:cNvPr id="10" name="직사각형 73">
            <a:extLst>
              <a:ext uri="{FF2B5EF4-FFF2-40B4-BE49-F238E27FC236}">
                <a16:creationId xmlns:a16="http://schemas.microsoft.com/office/drawing/2014/main" id="{03D95113-5DB8-4A29-9E66-CA8D3104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>
                <a:solidFill>
                  <a:srgbClr val="FDFDB9"/>
                </a:solidFill>
              </a:rPr>
              <a:t>보로노이</a:t>
            </a:r>
            <a:r>
              <a:rPr lang="ko-KR" altLang="en-US" sz="3200" b="1" spc="-150" dirty="0">
                <a:solidFill>
                  <a:srgbClr val="FDFDB9"/>
                </a:solidFill>
              </a:rPr>
              <a:t> 다이어그램 </a:t>
            </a:r>
            <a:r>
              <a:rPr lang="ko-KR" altLang="en-US" sz="3200" b="1" spc="-150" dirty="0">
                <a:solidFill>
                  <a:srgbClr val="FEB8EF"/>
                </a:solidFill>
              </a:rPr>
              <a:t>그리기 실습 </a:t>
            </a:r>
            <a:r>
              <a:rPr lang="en-US" altLang="ko-KR" sz="3200" b="1" dirty="0">
                <a:solidFill>
                  <a:srgbClr val="FEB8EF"/>
                </a:solidFill>
              </a:rPr>
              <a:t>(IV)</a:t>
            </a:r>
            <a:endParaRPr kumimoji="0" lang="en-US" altLang="ko-KR" sz="3600" b="1" dirty="0">
              <a:solidFill>
                <a:srgbClr val="FEB8E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D926351-443F-4C24-9725-75DA9718A277}"/>
              </a:ext>
            </a:extLst>
          </p:cNvPr>
          <p:cNvSpPr/>
          <p:nvPr/>
        </p:nvSpPr>
        <p:spPr>
          <a:xfrm>
            <a:off x="2473563" y="1317722"/>
            <a:ext cx="8090675" cy="869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남은 점  </a:t>
            </a:r>
            <a:r>
              <a:rPr lang="en-US" altLang="ko-KR" b="1" dirty="0"/>
              <a:t>P</a:t>
            </a:r>
            <a:r>
              <a:rPr lang="en-US" altLang="ko-KR" sz="1200" b="1" dirty="0"/>
              <a:t>1</a:t>
            </a:r>
            <a:r>
              <a:rPr lang="en-US" altLang="ko-KR" b="1" dirty="0"/>
              <a:t>, P</a:t>
            </a:r>
            <a:r>
              <a:rPr lang="en-US" altLang="ko-KR" sz="1200" b="1" dirty="0"/>
              <a:t>2</a:t>
            </a:r>
            <a:r>
              <a:rPr lang="en-US" altLang="ko-KR" b="1" dirty="0"/>
              <a:t>, P</a:t>
            </a:r>
            <a:r>
              <a:rPr lang="en-US" altLang="ko-KR" sz="1200" b="1" dirty="0"/>
              <a:t>3</a:t>
            </a:r>
            <a:r>
              <a:rPr lang="en-US" altLang="ko-KR" b="1" dirty="0"/>
              <a:t>….. P</a:t>
            </a:r>
            <a:r>
              <a:rPr lang="en-US" altLang="ko-KR" sz="1200" b="1" dirty="0"/>
              <a:t>13</a:t>
            </a:r>
            <a:r>
              <a:rPr lang="ko-KR" altLang="en-US" b="1" dirty="0"/>
              <a:t>에 대해서도 반복적으로 시행하여 </a:t>
            </a:r>
            <a:r>
              <a:rPr lang="ko-KR" altLang="en-US" b="1" dirty="0" err="1"/>
              <a:t>보로노이</a:t>
            </a:r>
            <a:r>
              <a:rPr lang="ko-KR" altLang="en-US" b="1" dirty="0"/>
              <a:t> 다각형을 연결시킨다</a:t>
            </a:r>
            <a:r>
              <a:rPr lang="en-US" altLang="ko-KR" b="1" dirty="0"/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732B11E-8892-468D-8F36-52CAA30CF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8" y="791348"/>
            <a:ext cx="2098997" cy="2098997"/>
          </a:xfrm>
          <a:prstGeom prst="rect">
            <a:avLst/>
          </a:prstGeom>
        </p:spPr>
      </p:pic>
      <p:sp>
        <p:nvSpPr>
          <p:cNvPr id="19" name="직사각형 73">
            <a:extLst>
              <a:ext uri="{FF2B5EF4-FFF2-40B4-BE49-F238E27FC236}">
                <a16:creationId xmlns:a16="http://schemas.microsoft.com/office/drawing/2014/main" id="{89B38B2F-C6B4-49B2-B4B8-56CB5AC9A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61" y="1366195"/>
            <a:ext cx="137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</a:rPr>
              <a:t>Step </a:t>
            </a:r>
            <a:r>
              <a:rPr lang="en-US" altLang="ko-KR" sz="2000" b="1" dirty="0">
                <a:solidFill>
                  <a:schemeClr val="bg1"/>
                </a:solidFill>
              </a:rPr>
              <a:t>04</a:t>
            </a:r>
            <a:endParaRPr kumimoji="0" lang="en-US" altLang="ko-KR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1C922EB-9C8C-49A5-A7B0-154140ECE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24" y="2440073"/>
            <a:ext cx="4277651" cy="331180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D34CEFA-C8DC-4358-862B-ED2781F0F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74" y="2722179"/>
            <a:ext cx="4592860" cy="27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9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C42CA240-FA11-4F6B-8094-ED81497B4C4C}"/>
              </a:ext>
            </a:extLst>
          </p:cNvPr>
          <p:cNvSpPr/>
          <p:nvPr/>
        </p:nvSpPr>
        <p:spPr>
          <a:xfrm>
            <a:off x="1805005" y="489636"/>
            <a:ext cx="8581991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73">
            <a:extLst>
              <a:ext uri="{FF2B5EF4-FFF2-40B4-BE49-F238E27FC236}">
                <a16:creationId xmlns:a16="http://schemas.microsoft.com/office/drawing/2014/main" id="{8221BCBE-C7B9-4A2C-85CB-C001CA9E2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496" y="584246"/>
            <a:ext cx="8369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다이어그램과 </a:t>
            </a:r>
            <a:r>
              <a:rPr lang="ko-KR" altLang="en-US" sz="3200" b="1" spc="-150" dirty="0" err="1"/>
              <a:t>델로네</a:t>
            </a:r>
            <a:r>
              <a:rPr lang="ko-KR" altLang="en-US" sz="3200" b="1" spc="-150" dirty="0"/>
              <a:t> 삼각분할 </a:t>
            </a:r>
            <a:r>
              <a:rPr lang="en-US" altLang="ko-KR" sz="3200" b="1" dirty="0"/>
              <a:t>(II)</a:t>
            </a:r>
            <a:endParaRPr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2EE2B7D-2879-4455-8E2C-A46CDDFB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8" y="2273676"/>
            <a:ext cx="4349951" cy="276234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130EA4C-E03C-49B7-8B71-E0F5F41B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44" y="2305206"/>
            <a:ext cx="4201439" cy="254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6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3857297" y="1473002"/>
            <a:ext cx="69052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 err="1"/>
              <a:t>보로노이</a:t>
            </a:r>
            <a:r>
              <a:rPr lang="ko-KR" altLang="en-US" sz="1600" b="1" dirty="0"/>
              <a:t> 다각형의 모서리는 </a:t>
            </a:r>
            <a:r>
              <a:rPr lang="ko-KR" altLang="en-US" sz="1600" b="1" dirty="0">
                <a:solidFill>
                  <a:srgbClr val="FF0000"/>
                </a:solidFill>
              </a:rPr>
              <a:t>로봇이나 </a:t>
            </a:r>
            <a:r>
              <a:rPr lang="en-US" altLang="ko-KR" sz="1600" b="1" dirty="0">
                <a:solidFill>
                  <a:srgbClr val="FF0000"/>
                </a:solidFill>
              </a:rPr>
              <a:t>GPS</a:t>
            </a:r>
            <a:r>
              <a:rPr lang="ko-KR" altLang="en-US" sz="1600" b="1" dirty="0">
                <a:solidFill>
                  <a:srgbClr val="FF0000"/>
                </a:solidFill>
              </a:rPr>
              <a:t>에서 최단 거리를 찾는데 이용</a:t>
            </a:r>
            <a:r>
              <a:rPr lang="ko-KR" altLang="en-US" sz="1600" b="1" dirty="0"/>
              <a:t>된다</a:t>
            </a:r>
            <a:r>
              <a:rPr lang="en-US" altLang="ko-KR" sz="1600" b="1" dirty="0"/>
              <a:t>. </a:t>
            </a:r>
            <a:r>
              <a:rPr lang="ko-KR" altLang="en-US" sz="1600" dirty="0"/>
              <a:t>또한 한 도시에 소방서가 여기저기 고루 분포되어 있다면 소방서의 위치가 생성점으로 그 외곽의 </a:t>
            </a:r>
            <a:r>
              <a:rPr lang="ko-KR" altLang="en-US" sz="1600" dirty="0" err="1"/>
              <a:t>보로노이</a:t>
            </a:r>
            <a:r>
              <a:rPr lang="ko-KR" altLang="en-US" sz="1600" dirty="0"/>
              <a:t> 다각형의 영역은 주변 생성점으로 생긴 다른 </a:t>
            </a:r>
            <a:r>
              <a:rPr lang="ko-KR" altLang="en-US" sz="1600" dirty="0" err="1"/>
              <a:t>보로노이</a:t>
            </a:r>
            <a:r>
              <a:rPr lang="ko-KR" altLang="en-US" sz="1600" dirty="0"/>
              <a:t> 다각형들 영역의 보다 가깝게 있게 되므로 단순이 물리적으로 보면 한 생성점에 위치한</a:t>
            </a:r>
            <a:r>
              <a:rPr lang="ko-KR" altLang="en-US" sz="1600" b="1" dirty="0"/>
              <a:t> </a:t>
            </a:r>
            <a:r>
              <a:rPr lang="ko-KR" altLang="en-US" sz="1600" b="1" dirty="0">
                <a:solidFill>
                  <a:srgbClr val="002060"/>
                </a:solidFill>
              </a:rPr>
              <a:t>소방서의 관리 영역이 그 소방서 생성점의 </a:t>
            </a:r>
            <a:r>
              <a:rPr lang="ko-KR" altLang="en-US" sz="1600" b="1" dirty="0" err="1">
                <a:solidFill>
                  <a:srgbClr val="002060"/>
                </a:solidFill>
              </a:rPr>
              <a:t>보로노이</a:t>
            </a:r>
            <a:r>
              <a:rPr lang="ko-KR" altLang="en-US" sz="1600" b="1" dirty="0">
                <a:solidFill>
                  <a:srgbClr val="002060"/>
                </a:solidFill>
              </a:rPr>
              <a:t> 다각형 안의 영역이 될 것이다</a:t>
            </a:r>
            <a:r>
              <a:rPr lang="en-US" altLang="ko-KR" sz="16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다이어그램 활용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F1C3B82-EACF-4407-9EAD-0D376E3E200F}"/>
              </a:ext>
            </a:extLst>
          </p:cNvPr>
          <p:cNvGrpSpPr/>
          <p:nvPr/>
        </p:nvGrpSpPr>
        <p:grpSpPr>
          <a:xfrm>
            <a:off x="1119476" y="1459201"/>
            <a:ext cx="2213367" cy="4383486"/>
            <a:chOff x="1119476" y="1459201"/>
            <a:chExt cx="2213367" cy="4383486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4270B6B4-47BA-4EAB-9193-16A2F6640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731" y="1459201"/>
              <a:ext cx="2082112" cy="2322125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8F15C8BB-FEF6-4443-ADCF-0BBD6BC90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76" y="3629320"/>
              <a:ext cx="2213367" cy="2213367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A92FC31D-5AA6-43CD-9ED3-1EEF313A106D}"/>
              </a:ext>
            </a:extLst>
          </p:cNvPr>
          <p:cNvGrpSpPr/>
          <p:nvPr/>
        </p:nvGrpSpPr>
        <p:grpSpPr>
          <a:xfrm>
            <a:off x="3941379" y="3836201"/>
            <a:ext cx="6752896" cy="2006486"/>
            <a:chOff x="3941379" y="3836201"/>
            <a:chExt cx="6752896" cy="2006486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29603D39-7B07-4002-8EA3-CDDDF12D7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1379" y="3836987"/>
              <a:ext cx="4014952" cy="2005700"/>
            </a:xfrm>
            <a:prstGeom prst="rect">
              <a:avLst/>
            </a:prstGeom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8407F1D5-33B3-44B3-804D-3234E198B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944" y="3836201"/>
              <a:ext cx="3384331" cy="2005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07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1208690" y="1515044"/>
            <a:ext cx="52761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1600" b="1" dirty="0"/>
              <a:t>2008</a:t>
            </a:r>
            <a:r>
              <a:rPr lang="ko-KR" altLang="en-US" sz="1600" b="1" dirty="0"/>
              <a:t>년 베이징 올림픽에서 수영 경기가 이루어진 수영 경기장 ‘</a:t>
            </a:r>
            <a:r>
              <a:rPr lang="ko-KR" altLang="en-US" sz="1600" b="1" dirty="0" err="1"/>
              <a:t>워터큐브’가</a:t>
            </a:r>
            <a:r>
              <a:rPr lang="ko-KR" altLang="en-US" sz="1600" b="1" dirty="0"/>
              <a:t> 대표적이다</a:t>
            </a:r>
            <a:r>
              <a:rPr lang="en-US" altLang="ko-KR" sz="1600" b="1" dirty="0"/>
              <a:t>. </a:t>
            </a:r>
            <a:r>
              <a:rPr lang="ko-KR" altLang="en-US" sz="1600" b="1" dirty="0" err="1"/>
              <a:t>워터큐브는</a:t>
            </a:r>
            <a:r>
              <a:rPr lang="ko-KR" altLang="en-US" sz="1600" b="1" dirty="0"/>
              <a:t> 거대한 직사각형 외관이 </a:t>
            </a:r>
            <a:r>
              <a:rPr lang="en-US" altLang="ko-KR" sz="1600" b="1" dirty="0"/>
              <a:t>3</a:t>
            </a:r>
            <a:r>
              <a:rPr lang="ko-KR" altLang="en-US" sz="1600" b="1" dirty="0"/>
              <a:t>차원 </a:t>
            </a:r>
            <a:r>
              <a:rPr lang="ko-KR" altLang="en-US" sz="1600" b="1" dirty="0" err="1"/>
              <a:t>보로노이</a:t>
            </a:r>
            <a:r>
              <a:rPr lang="ko-KR" altLang="en-US" sz="1600" b="1" dirty="0"/>
              <a:t> 다이어그램 모양으로 이뤄져 있다</a:t>
            </a:r>
            <a:r>
              <a:rPr lang="en-US" altLang="ko-KR" sz="1600" b="1" dirty="0"/>
              <a:t>. </a:t>
            </a:r>
            <a:r>
              <a:rPr lang="ko-KR" altLang="en-US" sz="1600" b="1" dirty="0"/>
              <a:t>마치 비누거품 모양과도 비슷한 </a:t>
            </a:r>
            <a:r>
              <a:rPr lang="ko-KR" altLang="en-US" sz="1600" b="1" dirty="0" err="1"/>
              <a:t>워터큐브는</a:t>
            </a:r>
            <a:r>
              <a:rPr lang="ko-KR" altLang="en-US" sz="1600" b="1" dirty="0"/>
              <a:t> 무려 </a:t>
            </a:r>
            <a:r>
              <a:rPr lang="en-US" altLang="ko-KR" sz="1600" b="1" dirty="0"/>
              <a:t>634</a:t>
            </a:r>
            <a:r>
              <a:rPr lang="ko-KR" altLang="en-US" sz="1600" b="1" dirty="0"/>
              <a:t>개의 입체로 이뤄져 있다</a:t>
            </a:r>
            <a:r>
              <a:rPr lang="en-US" altLang="ko-KR" sz="1600" b="1" dirty="0"/>
              <a:t>.</a:t>
            </a:r>
            <a:endParaRPr lang="en-US" altLang="ko-KR" sz="1600" b="1" dirty="0">
              <a:solidFill>
                <a:srgbClr val="FF0000"/>
              </a:solidFill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다이어그램을 활용한 창작물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BCE85C1-56A7-4F22-9D95-7749F9B45BB4}"/>
              </a:ext>
            </a:extLst>
          </p:cNvPr>
          <p:cNvSpPr/>
          <p:nvPr/>
        </p:nvSpPr>
        <p:spPr>
          <a:xfrm>
            <a:off x="5555724" y="4321137"/>
            <a:ext cx="5087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/>
              <a:t>한국인 시각디자이너 김현석씨가 불필요한 공간을 없애면서 적은 재료로 견고한 구조를 유지하는 </a:t>
            </a:r>
            <a:r>
              <a:rPr lang="ko-KR" altLang="en-US" sz="1600" b="1" dirty="0" err="1"/>
              <a:t>보로노이</a:t>
            </a:r>
            <a:r>
              <a:rPr lang="ko-KR" altLang="en-US" sz="1600" b="1" dirty="0"/>
              <a:t> 다이어그램이 적용해 디자인한 초호화 요트이다</a:t>
            </a:r>
            <a:r>
              <a:rPr lang="en-US" altLang="ko-KR" sz="1600" b="1" dirty="0"/>
              <a:t>.</a:t>
            </a:r>
            <a:endParaRPr lang="en-US" altLang="ko-KR" sz="1600" b="1" dirty="0">
              <a:solidFill>
                <a:srgbClr val="FF000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4633EC-8B2C-45C3-8D1B-14C07500A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39" y="1600673"/>
            <a:ext cx="4532858" cy="176773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3CCE8C5-4810-42DC-9B18-273EC831A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87" y="3977834"/>
            <a:ext cx="3504671" cy="2055103"/>
          </a:xfrm>
          <a:prstGeom prst="rect">
            <a:avLst/>
          </a:prstGeom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id="{0A14871C-1E8D-431D-99E3-F6535C453F91}"/>
              </a:ext>
            </a:extLst>
          </p:cNvPr>
          <p:cNvSpPr/>
          <p:nvPr/>
        </p:nvSpPr>
        <p:spPr>
          <a:xfrm>
            <a:off x="1053048" y="1672645"/>
            <a:ext cx="155642" cy="15564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903499E4-38F4-4C95-87BD-452149F7B498}"/>
              </a:ext>
            </a:extLst>
          </p:cNvPr>
          <p:cNvSpPr/>
          <p:nvPr/>
        </p:nvSpPr>
        <p:spPr>
          <a:xfrm>
            <a:off x="5410592" y="4465066"/>
            <a:ext cx="155642" cy="15564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6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/>
              <a:t>사랑의 </a:t>
            </a:r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</a:t>
            </a:r>
            <a:r>
              <a:rPr lang="ko-KR" altLang="en-US" sz="3200" b="1" spc="-150" dirty="0" err="1"/>
              <a:t>빛상자</a:t>
            </a:r>
            <a:r>
              <a:rPr lang="ko-KR" altLang="en-US" sz="3200" b="1" spc="-150" dirty="0"/>
              <a:t> 구성품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8314060-31A6-44F4-BFB5-20A902B1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28" y="1790258"/>
            <a:ext cx="5585246" cy="3863891"/>
          </a:xfrm>
          <a:prstGeom prst="rect">
            <a:avLst/>
          </a:prstGeom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AEF044A5-5B82-4B22-B233-7052F33619E6}"/>
              </a:ext>
            </a:extLst>
          </p:cNvPr>
          <p:cNvGrpSpPr/>
          <p:nvPr/>
        </p:nvGrpSpPr>
        <p:grpSpPr>
          <a:xfrm>
            <a:off x="7187237" y="1591311"/>
            <a:ext cx="3627909" cy="4062838"/>
            <a:chOff x="7187237" y="1736794"/>
            <a:chExt cx="3627909" cy="4062838"/>
          </a:xfrm>
        </p:grpSpPr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B1BA0036-0916-44A8-86DC-EDD85C9C84C3}"/>
                </a:ext>
              </a:extLst>
            </p:cNvPr>
            <p:cNvSpPr/>
            <p:nvPr/>
          </p:nvSpPr>
          <p:spPr>
            <a:xfrm>
              <a:off x="7187237" y="2343807"/>
              <a:ext cx="3627909" cy="2781932"/>
            </a:xfrm>
            <a:prstGeom prst="roundRect">
              <a:avLst>
                <a:gd name="adj" fmla="val 72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DA65977-9A53-49DC-B718-2EB2AF93F7A8}"/>
                </a:ext>
              </a:extLst>
            </p:cNvPr>
            <p:cNvSpPr/>
            <p:nvPr/>
          </p:nvSpPr>
          <p:spPr>
            <a:xfrm>
              <a:off x="7325317" y="5229812"/>
              <a:ext cx="3294294" cy="569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000" dirty="0"/>
                <a:t>별도 준비물 </a:t>
              </a:r>
              <a:r>
                <a:rPr lang="en-US" altLang="ko-KR" sz="2000" dirty="0"/>
                <a:t>:</a:t>
              </a:r>
              <a:r>
                <a:rPr lang="ko-KR" altLang="en-US" sz="2000" dirty="0"/>
                <a:t> 가위</a:t>
              </a:r>
              <a:endParaRPr lang="en-US" altLang="ko-KR" sz="2000" dirty="0"/>
            </a:p>
          </p:txBody>
        </p:sp>
        <p:sp>
          <p:nvSpPr>
            <p:cNvPr id="35" name="AutoShape 18">
              <a:extLst>
                <a:ext uri="{FF2B5EF4-FFF2-40B4-BE49-F238E27FC236}">
                  <a16:creationId xmlns:a16="http://schemas.microsoft.com/office/drawing/2014/main" id="{879B964D-8526-466C-A167-FA347D0E3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5316" y="5125739"/>
              <a:ext cx="3344239" cy="311495"/>
            </a:xfrm>
            <a:custGeom>
              <a:avLst/>
              <a:gdLst>
                <a:gd name="T0" fmla="*/ 1809744754 w 21600"/>
                <a:gd name="T1" fmla="*/ 940399 h 21600"/>
                <a:gd name="T2" fmla="*/ 922293659 w 21600"/>
                <a:gd name="T3" fmla="*/ 1880807 h 21600"/>
                <a:gd name="T4" fmla="*/ 34842272 w 21600"/>
                <a:gd name="T5" fmla="*/ 940399 h 21600"/>
                <a:gd name="T6" fmla="*/ 922293659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3DF790EC-A2B1-401C-8024-113C16B37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237" y="1736794"/>
              <a:ext cx="3627909" cy="3399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58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/>
              <a:t>사랑의 </a:t>
            </a:r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</a:t>
            </a:r>
            <a:r>
              <a:rPr lang="ko-KR" altLang="en-US" sz="3200" b="1" spc="-150" dirty="0" err="1"/>
              <a:t>빛상자</a:t>
            </a:r>
            <a:r>
              <a:rPr lang="ko-KR" altLang="en-US" sz="3200" b="1" spc="-150" dirty="0"/>
              <a:t> 조립하기 </a:t>
            </a:r>
            <a:r>
              <a:rPr lang="en-US" altLang="ko-KR" sz="3200" b="1" spc="-150" dirty="0"/>
              <a:t>1.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05E6235-FF5E-4D43-AECB-3465A5DC5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03" y="1067433"/>
            <a:ext cx="9396908" cy="3343165"/>
          </a:xfrm>
          <a:prstGeom prst="rect">
            <a:avLst/>
          </a:prstGeom>
        </p:spPr>
      </p:pic>
      <p:grpSp>
        <p:nvGrpSpPr>
          <p:cNvPr id="38" name="그룹 37">
            <a:extLst>
              <a:ext uri="{FF2B5EF4-FFF2-40B4-BE49-F238E27FC236}">
                <a16:creationId xmlns:a16="http://schemas.microsoft.com/office/drawing/2014/main" id="{652F8205-60C0-42A2-ADBA-EFBB1B53FCAA}"/>
              </a:ext>
            </a:extLst>
          </p:cNvPr>
          <p:cNvGrpSpPr/>
          <p:nvPr/>
        </p:nvGrpSpPr>
        <p:grpSpPr>
          <a:xfrm>
            <a:off x="921227" y="4060478"/>
            <a:ext cx="3189095" cy="2099957"/>
            <a:chOff x="956441" y="4391652"/>
            <a:chExt cx="3941379" cy="2082915"/>
          </a:xfrm>
        </p:grpSpPr>
        <p:sp>
          <p:nvSpPr>
            <p:cNvPr id="25" name="AutoShape 15">
              <a:extLst>
                <a:ext uri="{FF2B5EF4-FFF2-40B4-BE49-F238E27FC236}">
                  <a16:creationId xmlns:a16="http://schemas.microsoft.com/office/drawing/2014/main" id="{0F7E7631-8604-4CFD-ADFE-3993AFDABC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99058" y="3425507"/>
              <a:ext cx="1608084" cy="3789441"/>
            </a:xfrm>
            <a:prstGeom prst="cube">
              <a:avLst>
                <a:gd name="adj" fmla="val 6742"/>
              </a:avLst>
            </a:prstGeom>
            <a:solidFill>
              <a:srgbClr val="B8FABB">
                <a:alpha val="7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lIns="115888" tIns="57150" rIns="115888" bIns="571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75B779-A8E2-4119-9550-A15C37C8B5CB}"/>
                </a:ext>
              </a:extLst>
            </p:cNvPr>
            <p:cNvSpPr txBox="1"/>
            <p:nvPr/>
          </p:nvSpPr>
          <p:spPr>
            <a:xfrm>
              <a:off x="1366987" y="4703869"/>
              <a:ext cx="3272222" cy="113107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위와 같이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보로노이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빛상자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투명케이스의 오목한 부분에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트레싱지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하트를 바닥에 깔아준다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kumimoji="0" lang="en-US" altLang="ko-KR" sz="15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34" name="AutoShape 18">
              <a:extLst>
                <a:ext uri="{FF2B5EF4-FFF2-40B4-BE49-F238E27FC236}">
                  <a16:creationId xmlns:a16="http://schemas.microsoft.com/office/drawing/2014/main" id="{1C12A799-11F4-4D07-B0E3-A6F84DF58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942" y="6127726"/>
              <a:ext cx="3642859" cy="346841"/>
            </a:xfrm>
            <a:custGeom>
              <a:avLst/>
              <a:gdLst>
                <a:gd name="T0" fmla="*/ 1771606106 w 21600"/>
                <a:gd name="T1" fmla="*/ 536850 h 21600"/>
                <a:gd name="T2" fmla="*/ 902857143 w 21600"/>
                <a:gd name="T3" fmla="*/ 1073700 h 21600"/>
                <a:gd name="T4" fmla="*/ 34107892 w 21600"/>
                <a:gd name="T5" fmla="*/ 536850 h 21600"/>
                <a:gd name="T6" fmla="*/ 902857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" name="AutoShape 27">
              <a:extLst>
                <a:ext uri="{FF2B5EF4-FFF2-40B4-BE49-F238E27FC236}">
                  <a16:creationId xmlns:a16="http://schemas.microsoft.com/office/drawing/2014/main" id="{152BF818-5E1B-474E-AC25-E52793903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391652"/>
              <a:ext cx="643689" cy="432778"/>
            </a:xfrm>
            <a:prstGeom prst="heart">
              <a:avLst/>
            </a:prstGeom>
            <a:solidFill>
              <a:srgbClr val="FB21DC">
                <a:alpha val="59999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kumimoji="0" lang="ko-KR" altLang="en-US"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73">
              <a:extLst>
                <a:ext uri="{FF2B5EF4-FFF2-40B4-BE49-F238E27FC236}">
                  <a16:creationId xmlns:a16="http://schemas.microsoft.com/office/drawing/2014/main" id="{F0788BA1-2C8A-4D99-AFF1-F7B7C5BFF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411297"/>
              <a:ext cx="67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00"/>
                  </a:solidFill>
                </a:rPr>
                <a:t>01</a:t>
              </a:r>
              <a:endParaRPr kumimoji="0" lang="en-US" altLang="ko-KR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BD7FB54-AE0D-4C01-BDE0-C6D7CF8CAA9D}"/>
              </a:ext>
            </a:extLst>
          </p:cNvPr>
          <p:cNvGrpSpPr/>
          <p:nvPr/>
        </p:nvGrpSpPr>
        <p:grpSpPr>
          <a:xfrm>
            <a:off x="4214252" y="4060480"/>
            <a:ext cx="3653935" cy="2099957"/>
            <a:chOff x="956441" y="4391654"/>
            <a:chExt cx="3941380" cy="2082915"/>
          </a:xfrm>
        </p:grpSpPr>
        <p:sp>
          <p:nvSpPr>
            <p:cNvPr id="65" name="AutoShape 15">
              <a:extLst>
                <a:ext uri="{FF2B5EF4-FFF2-40B4-BE49-F238E27FC236}">
                  <a16:creationId xmlns:a16="http://schemas.microsoft.com/office/drawing/2014/main" id="{5E994F10-A1E1-4DF3-AC39-EE58E139D0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99058" y="3425506"/>
              <a:ext cx="1608084" cy="3789442"/>
            </a:xfrm>
            <a:prstGeom prst="cube">
              <a:avLst>
                <a:gd name="adj" fmla="val 6742"/>
              </a:avLst>
            </a:prstGeom>
            <a:solidFill>
              <a:srgbClr val="B8FABB">
                <a:alpha val="7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lIns="115888" tIns="57150" rIns="115888" bIns="571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E1496CD-F3A9-4557-A7F7-9CC475B1DB5B}"/>
                </a:ext>
              </a:extLst>
            </p:cNvPr>
            <p:cNvSpPr txBox="1"/>
            <p:nvPr/>
          </p:nvSpPr>
          <p:spPr>
            <a:xfrm>
              <a:off x="1473103" y="4548186"/>
              <a:ext cx="3272223" cy="144244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빛상자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안쪽에 채워줄 물방울 모양을 만들기 위해 필요한 만큼의 거울지를 잘라준다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. </a:t>
              </a:r>
              <a:r>
                <a:rPr lang="en-US" altLang="ko-KR" sz="1400" spc="-150" dirty="0">
                  <a:solidFill>
                    <a:srgbClr val="FF0000"/>
                  </a:solidFill>
                  <a:latin typeface="+mn-ea"/>
                </a:rPr>
                <a:t>( </a:t>
              </a:r>
              <a:r>
                <a:rPr lang="ko-KR" altLang="en-US" sz="1400" dirty="0">
                  <a:solidFill>
                    <a:srgbClr val="FF0000"/>
                  </a:solidFill>
                  <a:latin typeface="+mn-ea"/>
                </a:rPr>
                <a:t>설명서 하단에 있는 자를 이용한다</a:t>
              </a:r>
              <a:r>
                <a:rPr lang="en-US" altLang="ko-KR" sz="1400" dirty="0">
                  <a:solidFill>
                    <a:srgbClr val="FF0000"/>
                  </a:solidFill>
                  <a:latin typeface="+mn-ea"/>
                </a:rPr>
                <a:t>. )</a:t>
              </a:r>
              <a:endParaRPr kumimoji="0" lang="en-US" altLang="ko-KR" sz="15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67" name="AutoShape 18">
              <a:extLst>
                <a:ext uri="{FF2B5EF4-FFF2-40B4-BE49-F238E27FC236}">
                  <a16:creationId xmlns:a16="http://schemas.microsoft.com/office/drawing/2014/main" id="{8592E596-A9AA-4F36-9B67-DD8916E4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942" y="6127728"/>
              <a:ext cx="3642860" cy="346841"/>
            </a:xfrm>
            <a:custGeom>
              <a:avLst/>
              <a:gdLst>
                <a:gd name="T0" fmla="*/ 1771606106 w 21600"/>
                <a:gd name="T1" fmla="*/ 536850 h 21600"/>
                <a:gd name="T2" fmla="*/ 902857143 w 21600"/>
                <a:gd name="T3" fmla="*/ 1073700 h 21600"/>
                <a:gd name="T4" fmla="*/ 34107892 w 21600"/>
                <a:gd name="T5" fmla="*/ 536850 h 21600"/>
                <a:gd name="T6" fmla="*/ 902857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8" name="AutoShape 27">
              <a:extLst>
                <a:ext uri="{FF2B5EF4-FFF2-40B4-BE49-F238E27FC236}">
                  <a16:creationId xmlns:a16="http://schemas.microsoft.com/office/drawing/2014/main" id="{DC4A763A-F91C-4E73-8FC5-96468B1D2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391654"/>
              <a:ext cx="643689" cy="432778"/>
            </a:xfrm>
            <a:prstGeom prst="heart">
              <a:avLst/>
            </a:prstGeom>
            <a:solidFill>
              <a:srgbClr val="FB21DC">
                <a:alpha val="59999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kumimoji="0" lang="ko-KR" altLang="en-US">
                <a:ea typeface="맑은 고딕" panose="020B0503020000020004" pitchFamily="50" charset="-127"/>
              </a:endParaRPr>
            </a:p>
          </p:txBody>
        </p:sp>
        <p:sp>
          <p:nvSpPr>
            <p:cNvPr id="69" name="직사각형 73">
              <a:extLst>
                <a:ext uri="{FF2B5EF4-FFF2-40B4-BE49-F238E27FC236}">
                  <a16:creationId xmlns:a16="http://schemas.microsoft.com/office/drawing/2014/main" id="{3BF1684A-3B97-42AB-9706-9D2DC28E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411297"/>
              <a:ext cx="67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00"/>
                  </a:solidFill>
                </a:rPr>
                <a:t>02</a:t>
              </a:r>
              <a:endParaRPr kumimoji="0" lang="en-US" altLang="ko-KR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F836E751-800F-4272-9EF0-DDE61B1A5C89}"/>
              </a:ext>
            </a:extLst>
          </p:cNvPr>
          <p:cNvGrpSpPr/>
          <p:nvPr/>
        </p:nvGrpSpPr>
        <p:grpSpPr>
          <a:xfrm>
            <a:off x="7998990" y="4060480"/>
            <a:ext cx="3141976" cy="2099957"/>
            <a:chOff x="956441" y="4391654"/>
            <a:chExt cx="3941380" cy="2082915"/>
          </a:xfrm>
        </p:grpSpPr>
        <p:sp>
          <p:nvSpPr>
            <p:cNvPr id="71" name="AutoShape 15">
              <a:extLst>
                <a:ext uri="{FF2B5EF4-FFF2-40B4-BE49-F238E27FC236}">
                  <a16:creationId xmlns:a16="http://schemas.microsoft.com/office/drawing/2014/main" id="{F07AAF47-F6F4-4425-AD5B-DC797740A0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99058" y="3425506"/>
              <a:ext cx="1608084" cy="3789442"/>
            </a:xfrm>
            <a:prstGeom prst="cube">
              <a:avLst>
                <a:gd name="adj" fmla="val 6742"/>
              </a:avLst>
            </a:prstGeom>
            <a:solidFill>
              <a:srgbClr val="B8FABB">
                <a:alpha val="7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lIns="115888" tIns="57150" rIns="115888" bIns="571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8538EF9-B557-4CAA-8A6D-382F72C174FB}"/>
                </a:ext>
              </a:extLst>
            </p:cNvPr>
            <p:cNvSpPr txBox="1"/>
            <p:nvPr/>
          </p:nvSpPr>
          <p:spPr>
            <a:xfrm>
              <a:off x="1419259" y="4536739"/>
              <a:ext cx="3135288" cy="146533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크기별로 잘라 놓은 거울지는 위의 그림처럼 양끝을 모아준 다음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투명 테이프를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붙여 모양을 만든다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kumimoji="0" lang="en-US" altLang="ko-KR" sz="15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73" name="AutoShape 18">
              <a:extLst>
                <a:ext uri="{FF2B5EF4-FFF2-40B4-BE49-F238E27FC236}">
                  <a16:creationId xmlns:a16="http://schemas.microsoft.com/office/drawing/2014/main" id="{6C6794BB-9A9B-4CF3-B5CF-7536DFF76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942" y="6127728"/>
              <a:ext cx="3642860" cy="346841"/>
            </a:xfrm>
            <a:custGeom>
              <a:avLst/>
              <a:gdLst>
                <a:gd name="T0" fmla="*/ 1771606106 w 21600"/>
                <a:gd name="T1" fmla="*/ 536850 h 21600"/>
                <a:gd name="T2" fmla="*/ 902857143 w 21600"/>
                <a:gd name="T3" fmla="*/ 1073700 h 21600"/>
                <a:gd name="T4" fmla="*/ 34107892 w 21600"/>
                <a:gd name="T5" fmla="*/ 536850 h 21600"/>
                <a:gd name="T6" fmla="*/ 902857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4" name="AutoShape 27">
              <a:extLst>
                <a:ext uri="{FF2B5EF4-FFF2-40B4-BE49-F238E27FC236}">
                  <a16:creationId xmlns:a16="http://schemas.microsoft.com/office/drawing/2014/main" id="{98738E79-791A-41E8-87AE-0C79EF3EA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391654"/>
              <a:ext cx="643689" cy="432778"/>
            </a:xfrm>
            <a:prstGeom prst="heart">
              <a:avLst/>
            </a:prstGeom>
            <a:solidFill>
              <a:srgbClr val="FB21DC">
                <a:alpha val="59999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kumimoji="0" lang="ko-KR" altLang="en-US">
                <a:ea typeface="맑은 고딕" panose="020B0503020000020004" pitchFamily="50" charset="-127"/>
              </a:endParaRPr>
            </a:p>
          </p:txBody>
        </p:sp>
        <p:sp>
          <p:nvSpPr>
            <p:cNvPr id="75" name="직사각형 73">
              <a:extLst>
                <a:ext uri="{FF2B5EF4-FFF2-40B4-BE49-F238E27FC236}">
                  <a16:creationId xmlns:a16="http://schemas.microsoft.com/office/drawing/2014/main" id="{1BFCEC77-3E40-472B-9BE9-249104409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411297"/>
              <a:ext cx="67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00"/>
                  </a:solidFill>
                </a:rPr>
                <a:t>03</a:t>
              </a:r>
              <a:endParaRPr kumimoji="0" lang="en-US" altLang="ko-KR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97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/>
              <a:t>사랑의 </a:t>
            </a:r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</a:t>
            </a:r>
            <a:r>
              <a:rPr lang="ko-KR" altLang="en-US" sz="3200" b="1" spc="-150" dirty="0" err="1"/>
              <a:t>빛상자</a:t>
            </a:r>
            <a:r>
              <a:rPr lang="ko-KR" altLang="en-US" sz="3200" b="1" spc="-150" dirty="0"/>
              <a:t> 조립하기 </a:t>
            </a:r>
            <a:r>
              <a:rPr lang="en-US" altLang="ko-KR" sz="3200" b="1" spc="-150" dirty="0"/>
              <a:t>2.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652F8205-60C0-42A2-ADBA-EFBB1B53FCAA}"/>
              </a:ext>
            </a:extLst>
          </p:cNvPr>
          <p:cNvGrpSpPr/>
          <p:nvPr/>
        </p:nvGrpSpPr>
        <p:grpSpPr>
          <a:xfrm>
            <a:off x="921227" y="4060478"/>
            <a:ext cx="3189095" cy="2099957"/>
            <a:chOff x="956441" y="4391652"/>
            <a:chExt cx="3941379" cy="2082915"/>
          </a:xfrm>
        </p:grpSpPr>
        <p:sp>
          <p:nvSpPr>
            <p:cNvPr id="25" name="AutoShape 15">
              <a:extLst>
                <a:ext uri="{FF2B5EF4-FFF2-40B4-BE49-F238E27FC236}">
                  <a16:creationId xmlns:a16="http://schemas.microsoft.com/office/drawing/2014/main" id="{0F7E7631-8604-4CFD-ADFE-3993AFDABC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99058" y="3425507"/>
              <a:ext cx="1608084" cy="3789441"/>
            </a:xfrm>
            <a:prstGeom prst="cube">
              <a:avLst>
                <a:gd name="adj" fmla="val 6742"/>
              </a:avLst>
            </a:prstGeom>
            <a:solidFill>
              <a:srgbClr val="B8FABB">
                <a:alpha val="7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lIns="115888" tIns="57150" rIns="115888" bIns="571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75B779-A8E2-4119-9550-A15C37C8B5CB}"/>
                </a:ext>
              </a:extLst>
            </p:cNvPr>
            <p:cNvSpPr txBox="1"/>
            <p:nvPr/>
          </p:nvSpPr>
          <p:spPr>
            <a:xfrm>
              <a:off x="1366987" y="4558872"/>
              <a:ext cx="3272222" cy="142107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다양한 크기의  물방울 모양의 거울지를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보로노이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빛상자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투명케이스의 안쪽에 모양을 잡아가며 올려준다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kumimoji="0" lang="en-US" altLang="ko-KR" sz="15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34" name="AutoShape 18">
              <a:extLst>
                <a:ext uri="{FF2B5EF4-FFF2-40B4-BE49-F238E27FC236}">
                  <a16:creationId xmlns:a16="http://schemas.microsoft.com/office/drawing/2014/main" id="{1C12A799-11F4-4D07-B0E3-A6F84DF58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942" y="6127726"/>
              <a:ext cx="3642859" cy="346841"/>
            </a:xfrm>
            <a:custGeom>
              <a:avLst/>
              <a:gdLst>
                <a:gd name="T0" fmla="*/ 1771606106 w 21600"/>
                <a:gd name="T1" fmla="*/ 536850 h 21600"/>
                <a:gd name="T2" fmla="*/ 902857143 w 21600"/>
                <a:gd name="T3" fmla="*/ 1073700 h 21600"/>
                <a:gd name="T4" fmla="*/ 34107892 w 21600"/>
                <a:gd name="T5" fmla="*/ 536850 h 21600"/>
                <a:gd name="T6" fmla="*/ 902857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" name="AutoShape 27">
              <a:extLst>
                <a:ext uri="{FF2B5EF4-FFF2-40B4-BE49-F238E27FC236}">
                  <a16:creationId xmlns:a16="http://schemas.microsoft.com/office/drawing/2014/main" id="{152BF818-5E1B-474E-AC25-E52793903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391652"/>
              <a:ext cx="643689" cy="432778"/>
            </a:xfrm>
            <a:prstGeom prst="heart">
              <a:avLst/>
            </a:prstGeom>
            <a:solidFill>
              <a:srgbClr val="FB21DC">
                <a:alpha val="59999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kumimoji="0" lang="ko-KR" altLang="en-US"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73">
              <a:extLst>
                <a:ext uri="{FF2B5EF4-FFF2-40B4-BE49-F238E27FC236}">
                  <a16:creationId xmlns:a16="http://schemas.microsoft.com/office/drawing/2014/main" id="{F0788BA1-2C8A-4D99-AFF1-F7B7C5BFF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411297"/>
              <a:ext cx="67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00"/>
                  </a:solidFill>
                </a:rPr>
                <a:t>04</a:t>
              </a:r>
              <a:endParaRPr kumimoji="0" lang="en-US" altLang="ko-KR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BD7FB54-AE0D-4C01-BDE0-C6D7CF8CAA9D}"/>
              </a:ext>
            </a:extLst>
          </p:cNvPr>
          <p:cNvGrpSpPr/>
          <p:nvPr/>
        </p:nvGrpSpPr>
        <p:grpSpPr>
          <a:xfrm>
            <a:off x="4214252" y="4060480"/>
            <a:ext cx="3653935" cy="2099957"/>
            <a:chOff x="956441" y="4391654"/>
            <a:chExt cx="3941380" cy="2082915"/>
          </a:xfrm>
        </p:grpSpPr>
        <p:sp>
          <p:nvSpPr>
            <p:cNvPr id="65" name="AutoShape 15">
              <a:extLst>
                <a:ext uri="{FF2B5EF4-FFF2-40B4-BE49-F238E27FC236}">
                  <a16:creationId xmlns:a16="http://schemas.microsoft.com/office/drawing/2014/main" id="{5E994F10-A1E1-4DF3-AC39-EE58E139D0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99058" y="3425506"/>
              <a:ext cx="1608084" cy="3789442"/>
            </a:xfrm>
            <a:prstGeom prst="cube">
              <a:avLst>
                <a:gd name="adj" fmla="val 6742"/>
              </a:avLst>
            </a:prstGeom>
            <a:solidFill>
              <a:srgbClr val="B8FABB">
                <a:alpha val="7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lIns="115888" tIns="57150" rIns="115888" bIns="571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E1496CD-F3A9-4557-A7F7-9CC475B1DB5B}"/>
                </a:ext>
              </a:extLst>
            </p:cNvPr>
            <p:cNvSpPr txBox="1"/>
            <p:nvPr/>
          </p:nvSpPr>
          <p:spPr>
            <a:xfrm>
              <a:off x="1473103" y="4708457"/>
              <a:ext cx="3272223" cy="112190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보로노이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빛상자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투명케이스의 오목한 안쪽에 위의 사진처럼 촘촘하게 빈틈이 없도록 물방울을 채워 넣어 준다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kumimoji="0" lang="en-US" altLang="ko-KR" sz="1500" b="1" spc="-15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67" name="AutoShape 18">
              <a:extLst>
                <a:ext uri="{FF2B5EF4-FFF2-40B4-BE49-F238E27FC236}">
                  <a16:creationId xmlns:a16="http://schemas.microsoft.com/office/drawing/2014/main" id="{8592E596-A9AA-4F36-9B67-DD8916E4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942" y="6127728"/>
              <a:ext cx="3642860" cy="346841"/>
            </a:xfrm>
            <a:custGeom>
              <a:avLst/>
              <a:gdLst>
                <a:gd name="T0" fmla="*/ 1771606106 w 21600"/>
                <a:gd name="T1" fmla="*/ 536850 h 21600"/>
                <a:gd name="T2" fmla="*/ 902857143 w 21600"/>
                <a:gd name="T3" fmla="*/ 1073700 h 21600"/>
                <a:gd name="T4" fmla="*/ 34107892 w 21600"/>
                <a:gd name="T5" fmla="*/ 536850 h 21600"/>
                <a:gd name="T6" fmla="*/ 902857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8" name="AutoShape 27">
              <a:extLst>
                <a:ext uri="{FF2B5EF4-FFF2-40B4-BE49-F238E27FC236}">
                  <a16:creationId xmlns:a16="http://schemas.microsoft.com/office/drawing/2014/main" id="{DC4A763A-F91C-4E73-8FC5-96468B1D2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391654"/>
              <a:ext cx="643689" cy="432778"/>
            </a:xfrm>
            <a:prstGeom prst="heart">
              <a:avLst/>
            </a:prstGeom>
            <a:solidFill>
              <a:srgbClr val="FB21DC">
                <a:alpha val="59999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kumimoji="0" lang="ko-KR" altLang="en-US">
                <a:ea typeface="맑은 고딕" panose="020B0503020000020004" pitchFamily="50" charset="-127"/>
              </a:endParaRPr>
            </a:p>
          </p:txBody>
        </p:sp>
        <p:sp>
          <p:nvSpPr>
            <p:cNvPr id="69" name="직사각형 73">
              <a:extLst>
                <a:ext uri="{FF2B5EF4-FFF2-40B4-BE49-F238E27FC236}">
                  <a16:creationId xmlns:a16="http://schemas.microsoft.com/office/drawing/2014/main" id="{3BF1684A-3B97-42AB-9706-9D2DC28E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411297"/>
              <a:ext cx="67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00"/>
                  </a:solidFill>
                </a:rPr>
                <a:t>05</a:t>
              </a:r>
              <a:endParaRPr kumimoji="0" lang="en-US" altLang="ko-KR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F836E751-800F-4272-9EF0-DDE61B1A5C89}"/>
              </a:ext>
            </a:extLst>
          </p:cNvPr>
          <p:cNvGrpSpPr/>
          <p:nvPr/>
        </p:nvGrpSpPr>
        <p:grpSpPr>
          <a:xfrm>
            <a:off x="7998990" y="4060480"/>
            <a:ext cx="3141976" cy="2099957"/>
            <a:chOff x="956441" y="4391654"/>
            <a:chExt cx="3941380" cy="2082915"/>
          </a:xfrm>
        </p:grpSpPr>
        <p:sp>
          <p:nvSpPr>
            <p:cNvPr id="71" name="AutoShape 15">
              <a:extLst>
                <a:ext uri="{FF2B5EF4-FFF2-40B4-BE49-F238E27FC236}">
                  <a16:creationId xmlns:a16="http://schemas.microsoft.com/office/drawing/2014/main" id="{F07AAF47-F6F4-4425-AD5B-DC797740A0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99058" y="3425506"/>
              <a:ext cx="1608084" cy="3789442"/>
            </a:xfrm>
            <a:prstGeom prst="cube">
              <a:avLst>
                <a:gd name="adj" fmla="val 6742"/>
              </a:avLst>
            </a:prstGeom>
            <a:solidFill>
              <a:srgbClr val="B8FABB">
                <a:alpha val="7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lIns="115888" tIns="57150" rIns="115888" bIns="571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8538EF9-B557-4CAA-8A6D-382F72C174FB}"/>
                </a:ext>
              </a:extLst>
            </p:cNvPr>
            <p:cNvSpPr txBox="1"/>
            <p:nvPr/>
          </p:nvSpPr>
          <p:spPr>
            <a:xfrm>
              <a:off x="1419259" y="4559637"/>
              <a:ext cx="3457542" cy="14195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거울지가 다 채워지면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,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보로노이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다이어그램이 인쇄되어 있는 필름지를 위에 얹어 준다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</a:p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300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( </a:t>
              </a:r>
              <a:r>
                <a:rPr lang="ko-KR" altLang="en-US" sz="1300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창작한 다이어그램으로 교체도 가능</a:t>
              </a:r>
              <a:r>
                <a:rPr lang="en-US" altLang="ko-KR" sz="1300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)</a:t>
              </a:r>
            </a:p>
          </p:txBody>
        </p:sp>
        <p:sp>
          <p:nvSpPr>
            <p:cNvPr id="73" name="AutoShape 18">
              <a:extLst>
                <a:ext uri="{FF2B5EF4-FFF2-40B4-BE49-F238E27FC236}">
                  <a16:creationId xmlns:a16="http://schemas.microsoft.com/office/drawing/2014/main" id="{6C6794BB-9A9B-4CF3-B5CF-7536DFF76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942" y="6127728"/>
              <a:ext cx="3642860" cy="346841"/>
            </a:xfrm>
            <a:custGeom>
              <a:avLst/>
              <a:gdLst>
                <a:gd name="T0" fmla="*/ 1771606106 w 21600"/>
                <a:gd name="T1" fmla="*/ 536850 h 21600"/>
                <a:gd name="T2" fmla="*/ 902857143 w 21600"/>
                <a:gd name="T3" fmla="*/ 1073700 h 21600"/>
                <a:gd name="T4" fmla="*/ 34107892 w 21600"/>
                <a:gd name="T5" fmla="*/ 536850 h 21600"/>
                <a:gd name="T6" fmla="*/ 902857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74" name="AutoShape 27">
              <a:extLst>
                <a:ext uri="{FF2B5EF4-FFF2-40B4-BE49-F238E27FC236}">
                  <a16:creationId xmlns:a16="http://schemas.microsoft.com/office/drawing/2014/main" id="{98738E79-791A-41E8-87AE-0C79EF3EA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391654"/>
              <a:ext cx="643689" cy="432778"/>
            </a:xfrm>
            <a:prstGeom prst="heart">
              <a:avLst/>
            </a:prstGeom>
            <a:solidFill>
              <a:srgbClr val="FB21DC">
                <a:alpha val="59999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kumimoji="0" lang="ko-KR" altLang="en-US">
                <a:ea typeface="맑은 고딕" panose="020B0503020000020004" pitchFamily="50" charset="-127"/>
              </a:endParaRPr>
            </a:p>
          </p:txBody>
        </p:sp>
        <p:sp>
          <p:nvSpPr>
            <p:cNvPr id="75" name="직사각형 73">
              <a:extLst>
                <a:ext uri="{FF2B5EF4-FFF2-40B4-BE49-F238E27FC236}">
                  <a16:creationId xmlns:a16="http://schemas.microsoft.com/office/drawing/2014/main" id="{1BFCEC77-3E40-472B-9BE9-249104409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411297"/>
              <a:ext cx="67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00"/>
                  </a:solidFill>
                </a:rPr>
                <a:t>06</a:t>
              </a:r>
              <a:endParaRPr kumimoji="0" lang="en-US" altLang="ko-KR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FF0DC9C8-E657-4B80-A339-EEF974F5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00" y="1485279"/>
            <a:ext cx="9258246" cy="248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/>
              <a:t>사랑의 </a:t>
            </a:r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</a:t>
            </a:r>
            <a:r>
              <a:rPr lang="ko-KR" altLang="en-US" sz="3200" b="1" spc="-150" dirty="0" err="1"/>
              <a:t>빛상자</a:t>
            </a:r>
            <a:r>
              <a:rPr lang="ko-KR" altLang="en-US" sz="3200" b="1" spc="-150" dirty="0"/>
              <a:t> 조립하기 </a:t>
            </a:r>
            <a:r>
              <a:rPr lang="en-US" altLang="ko-KR" sz="3200" b="1" spc="-150" dirty="0"/>
              <a:t>3.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652F8205-60C0-42A2-ADBA-EFBB1B53FCAA}"/>
              </a:ext>
            </a:extLst>
          </p:cNvPr>
          <p:cNvGrpSpPr/>
          <p:nvPr/>
        </p:nvGrpSpPr>
        <p:grpSpPr>
          <a:xfrm>
            <a:off x="2319104" y="4060478"/>
            <a:ext cx="3189095" cy="2099957"/>
            <a:chOff x="956441" y="4391652"/>
            <a:chExt cx="3941379" cy="2082915"/>
          </a:xfrm>
        </p:grpSpPr>
        <p:sp>
          <p:nvSpPr>
            <p:cNvPr id="25" name="AutoShape 15">
              <a:extLst>
                <a:ext uri="{FF2B5EF4-FFF2-40B4-BE49-F238E27FC236}">
                  <a16:creationId xmlns:a16="http://schemas.microsoft.com/office/drawing/2014/main" id="{0F7E7631-8604-4CFD-ADFE-3993AFDABC7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99058" y="3425507"/>
              <a:ext cx="1608084" cy="3789441"/>
            </a:xfrm>
            <a:prstGeom prst="cube">
              <a:avLst>
                <a:gd name="adj" fmla="val 6742"/>
              </a:avLst>
            </a:prstGeom>
            <a:solidFill>
              <a:srgbClr val="B8FABB">
                <a:alpha val="7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lIns="115888" tIns="57150" rIns="115888" bIns="571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75B779-A8E2-4119-9550-A15C37C8B5CB}"/>
                </a:ext>
              </a:extLst>
            </p:cNvPr>
            <p:cNvSpPr txBox="1"/>
            <p:nvPr/>
          </p:nvSpPr>
          <p:spPr>
            <a:xfrm>
              <a:off x="1366987" y="4880178"/>
              <a:ext cx="3272222" cy="77846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뚜껑을 닫아서 ‘사랑의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보로노이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빛상자’를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완성한다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~!!!</a:t>
              </a:r>
              <a:endParaRPr kumimoji="0" lang="en-US" altLang="ko-KR" sz="15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endParaRPr>
            </a:p>
          </p:txBody>
        </p:sp>
        <p:sp>
          <p:nvSpPr>
            <p:cNvPr id="34" name="AutoShape 18">
              <a:extLst>
                <a:ext uri="{FF2B5EF4-FFF2-40B4-BE49-F238E27FC236}">
                  <a16:creationId xmlns:a16="http://schemas.microsoft.com/office/drawing/2014/main" id="{1C12A799-11F4-4D07-B0E3-A6F84DF58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942" y="6127726"/>
              <a:ext cx="3642859" cy="346841"/>
            </a:xfrm>
            <a:custGeom>
              <a:avLst/>
              <a:gdLst>
                <a:gd name="T0" fmla="*/ 1771606106 w 21600"/>
                <a:gd name="T1" fmla="*/ 536850 h 21600"/>
                <a:gd name="T2" fmla="*/ 902857143 w 21600"/>
                <a:gd name="T3" fmla="*/ 1073700 h 21600"/>
                <a:gd name="T4" fmla="*/ 34107892 w 21600"/>
                <a:gd name="T5" fmla="*/ 536850 h 21600"/>
                <a:gd name="T6" fmla="*/ 902857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35" name="AutoShape 27">
              <a:extLst>
                <a:ext uri="{FF2B5EF4-FFF2-40B4-BE49-F238E27FC236}">
                  <a16:creationId xmlns:a16="http://schemas.microsoft.com/office/drawing/2014/main" id="{152BF818-5E1B-474E-AC25-E52793903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391652"/>
              <a:ext cx="643689" cy="432778"/>
            </a:xfrm>
            <a:prstGeom prst="heart">
              <a:avLst/>
            </a:prstGeom>
            <a:solidFill>
              <a:srgbClr val="FB21DC">
                <a:alpha val="59999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kumimoji="0" lang="ko-KR" altLang="en-US">
                <a:ea typeface="맑은 고딕" panose="020B0503020000020004" pitchFamily="50" charset="-127"/>
              </a:endParaRPr>
            </a:p>
          </p:txBody>
        </p:sp>
        <p:sp>
          <p:nvSpPr>
            <p:cNvPr id="37" name="직사각형 73">
              <a:extLst>
                <a:ext uri="{FF2B5EF4-FFF2-40B4-BE49-F238E27FC236}">
                  <a16:creationId xmlns:a16="http://schemas.microsoft.com/office/drawing/2014/main" id="{F0788BA1-2C8A-4D99-AFF1-F7B7C5BFF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411297"/>
              <a:ext cx="67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00"/>
                  </a:solidFill>
                </a:rPr>
                <a:t>07</a:t>
              </a:r>
              <a:endParaRPr kumimoji="0" lang="en-US" altLang="ko-KR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5BD7FB54-AE0D-4C01-BDE0-C6D7CF8CAA9D}"/>
              </a:ext>
            </a:extLst>
          </p:cNvPr>
          <p:cNvGrpSpPr/>
          <p:nvPr/>
        </p:nvGrpSpPr>
        <p:grpSpPr>
          <a:xfrm>
            <a:off x="6171203" y="4060480"/>
            <a:ext cx="3653935" cy="2099957"/>
            <a:chOff x="956441" y="4391654"/>
            <a:chExt cx="3941380" cy="2082915"/>
          </a:xfrm>
        </p:grpSpPr>
        <p:sp>
          <p:nvSpPr>
            <p:cNvPr id="65" name="AutoShape 15">
              <a:extLst>
                <a:ext uri="{FF2B5EF4-FFF2-40B4-BE49-F238E27FC236}">
                  <a16:creationId xmlns:a16="http://schemas.microsoft.com/office/drawing/2014/main" id="{5E994F10-A1E1-4DF3-AC39-EE58E139D0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99058" y="3425506"/>
              <a:ext cx="1608084" cy="3789442"/>
            </a:xfrm>
            <a:prstGeom prst="cube">
              <a:avLst>
                <a:gd name="adj" fmla="val 6742"/>
              </a:avLst>
            </a:prstGeom>
            <a:solidFill>
              <a:srgbClr val="B8FABB">
                <a:alpha val="7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lIns="115888" tIns="57150" rIns="115888" bIns="571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  <a:p>
              <a:pPr algn="ctr" latinLnBrk="0">
                <a:lnSpc>
                  <a:spcPct val="90000"/>
                </a:lnSpc>
              </a:pPr>
              <a:endParaRPr kumimoji="0" lang="en-US" altLang="ko-KR" sz="2000" b="1">
                <a:solidFill>
                  <a:srgbClr val="000000"/>
                </a:solidFill>
                <a:latin typeface="Helvetica" panose="020B0604020202020204" pitchFamily="34" charset="0"/>
                <a:ea typeface="맑은 고딕" panose="020B0503020000020004" pitchFamily="50" charset="-127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E1496CD-F3A9-4557-A7F7-9CC475B1DB5B}"/>
                </a:ext>
              </a:extLst>
            </p:cNvPr>
            <p:cNvSpPr txBox="1"/>
            <p:nvPr/>
          </p:nvSpPr>
          <p:spPr>
            <a:xfrm>
              <a:off x="1473103" y="4880177"/>
              <a:ext cx="3272223" cy="77846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뒤쪽에 사진과 같이 </a:t>
              </a:r>
              <a:r>
                <a:rPr lang="ko-KR" altLang="en-US" sz="1500" b="1" spc="-15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큐방을</a:t>
              </a:r>
              <a:r>
                <a:rPr lang="ko-KR" altLang="en-US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 끼워서 빛이 들어오는 창문에 붙여준다</a:t>
              </a:r>
              <a:r>
                <a:rPr lang="en-US" altLang="ko-KR" sz="1500" b="1" spc="-15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.</a:t>
              </a:r>
              <a:endParaRPr kumimoji="0" lang="en-US" altLang="ko-KR" sz="1500" b="1" spc="-15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67" name="AutoShape 18">
              <a:extLst>
                <a:ext uri="{FF2B5EF4-FFF2-40B4-BE49-F238E27FC236}">
                  <a16:creationId xmlns:a16="http://schemas.microsoft.com/office/drawing/2014/main" id="{8592E596-A9AA-4F36-9B67-DD8916E4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3942" y="6127728"/>
              <a:ext cx="3642860" cy="346841"/>
            </a:xfrm>
            <a:custGeom>
              <a:avLst/>
              <a:gdLst>
                <a:gd name="T0" fmla="*/ 1771606106 w 21600"/>
                <a:gd name="T1" fmla="*/ 536850 h 21600"/>
                <a:gd name="T2" fmla="*/ 902857143 w 21600"/>
                <a:gd name="T3" fmla="*/ 1073700 h 21600"/>
                <a:gd name="T4" fmla="*/ 34107892 w 21600"/>
                <a:gd name="T5" fmla="*/ 536850 h 21600"/>
                <a:gd name="T6" fmla="*/ 902857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208 w 21600"/>
                <a:gd name="T13" fmla="*/ 2208 h 21600"/>
                <a:gd name="T14" fmla="*/ 19392 w 21600"/>
                <a:gd name="T15" fmla="*/ 193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15" y="21600"/>
                  </a:lnTo>
                  <a:lnTo>
                    <a:pt x="2078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>
                    <a:alpha val="29999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68" name="AutoShape 27">
              <a:extLst>
                <a:ext uri="{FF2B5EF4-FFF2-40B4-BE49-F238E27FC236}">
                  <a16:creationId xmlns:a16="http://schemas.microsoft.com/office/drawing/2014/main" id="{DC4A763A-F91C-4E73-8FC5-96468B1D2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391654"/>
              <a:ext cx="643689" cy="432778"/>
            </a:xfrm>
            <a:prstGeom prst="heart">
              <a:avLst/>
            </a:prstGeom>
            <a:solidFill>
              <a:srgbClr val="FB21DC">
                <a:alpha val="59999"/>
              </a:srgb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87313" tIns="44450" rIns="87313" bIns="44450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맑은 고딕" panose="020B0503020000020004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kumimoji="0" lang="ko-KR" altLang="en-US">
                <a:ea typeface="맑은 고딕" panose="020B0503020000020004" pitchFamily="50" charset="-127"/>
              </a:endParaRPr>
            </a:p>
          </p:txBody>
        </p:sp>
        <p:sp>
          <p:nvSpPr>
            <p:cNvPr id="69" name="직사각형 73">
              <a:extLst>
                <a:ext uri="{FF2B5EF4-FFF2-40B4-BE49-F238E27FC236}">
                  <a16:creationId xmlns:a16="http://schemas.microsoft.com/office/drawing/2014/main" id="{3BF1684A-3B97-42AB-9706-9D2DC28E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6441" y="4411297"/>
              <a:ext cx="6726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b="1" dirty="0">
                  <a:solidFill>
                    <a:srgbClr val="FFFF00"/>
                  </a:solidFill>
                </a:rPr>
                <a:t>08</a:t>
              </a:r>
              <a:endParaRPr kumimoji="0" lang="en-US" altLang="ko-KR" sz="2000" b="1" dirty="0">
                <a:solidFill>
                  <a:srgbClr val="FFFF00"/>
                </a:solidFill>
                <a:latin typeface="HY견고딕" pitchFamily="18" charset="-127"/>
                <a:ea typeface="HY견고딕" pitchFamily="18" charset="-127"/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F8F19890-1136-43EA-8B9A-969120D64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70" y="1577275"/>
            <a:ext cx="6603667" cy="24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0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1AD06FD-73F3-409F-9755-F563CCB363E9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035A18F-0F04-46C3-B39E-84EC2A47B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32" y="1507788"/>
            <a:ext cx="1828600" cy="230243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직사각형 73">
            <a:extLst>
              <a:ext uri="{FF2B5EF4-FFF2-40B4-BE49-F238E27FC236}">
                <a16:creationId xmlns:a16="http://schemas.microsoft.com/office/drawing/2014/main" id="{03D95113-5DB8-4A29-9E66-CA8D3104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다이어그램 </a:t>
            </a:r>
            <a:r>
              <a:rPr lang="en-US" altLang="ko-KR" sz="3200" b="1" spc="-150" dirty="0"/>
              <a:t>(</a:t>
            </a:r>
            <a:r>
              <a:rPr lang="en-US" altLang="ko-KR" sz="3200" b="1" spc="-150" dirty="0" err="1"/>
              <a:t>Voronoi</a:t>
            </a:r>
            <a:r>
              <a:rPr lang="en-US" altLang="ko-KR" sz="3200" b="1" spc="-150" dirty="0"/>
              <a:t> </a:t>
            </a:r>
            <a:r>
              <a:rPr lang="en-US" altLang="ko-KR" sz="3200" b="1" spc="-150" dirty="0" err="1"/>
              <a:t>Diagrm</a:t>
            </a:r>
            <a:r>
              <a:rPr lang="en-US" altLang="ko-KR" sz="3200" b="1" spc="-150" dirty="0"/>
              <a:t>)</a:t>
            </a:r>
            <a:endParaRPr kumimoji="0" lang="en-US" altLang="ko-KR" sz="3600" b="1" spc="-1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3677330" y="1753253"/>
            <a:ext cx="741904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-150" dirty="0">
                <a:solidFill>
                  <a:srgbClr val="002060"/>
                </a:solidFill>
              </a:rPr>
              <a:t>러시아 수학자 조지 </a:t>
            </a:r>
            <a:r>
              <a:rPr lang="ko-KR" altLang="en-US" sz="2800" b="1" spc="-150" dirty="0" err="1">
                <a:solidFill>
                  <a:srgbClr val="002060"/>
                </a:solidFill>
              </a:rPr>
              <a:t>보로노이</a:t>
            </a:r>
            <a:r>
              <a:rPr lang="ko-KR" altLang="en-US" sz="2800" b="1" spc="-150" dirty="0">
                <a:solidFill>
                  <a:srgbClr val="002060"/>
                </a:solidFill>
              </a:rPr>
              <a:t> </a:t>
            </a:r>
            <a:r>
              <a:rPr lang="en-US" altLang="ko-KR" sz="2400" spc="-150" dirty="0">
                <a:solidFill>
                  <a:srgbClr val="002060"/>
                </a:solidFill>
              </a:rPr>
              <a:t>(George </a:t>
            </a:r>
            <a:r>
              <a:rPr lang="en-US" altLang="ko-KR" sz="2400" spc="-150" dirty="0" err="1">
                <a:solidFill>
                  <a:srgbClr val="002060"/>
                </a:solidFill>
              </a:rPr>
              <a:t>Voronoy</a:t>
            </a:r>
            <a:r>
              <a:rPr lang="en-US" altLang="ko-KR" sz="2400" spc="-150" dirty="0">
                <a:solidFill>
                  <a:srgbClr val="002060"/>
                </a:solidFill>
              </a:rPr>
              <a:t>) </a:t>
            </a:r>
            <a:r>
              <a:rPr lang="ko-KR" altLang="en-US" sz="2000" b="1" spc="-150" dirty="0"/>
              <a:t>가</a:t>
            </a:r>
            <a:endParaRPr lang="en-US" altLang="ko-KR" sz="2000" b="1" spc="-150" dirty="0"/>
          </a:p>
          <a:p>
            <a:pPr>
              <a:lnSpc>
                <a:spcPct val="150000"/>
              </a:lnSpc>
            </a:pPr>
            <a:r>
              <a:rPr lang="ko-KR" altLang="en-US" sz="2000" b="1" spc="-150" dirty="0"/>
              <a:t>발견한 불규칙한 다이아그램이지만 수학적 원리로 평면을 분할하는 과정에서 나타나는 다이어그램이다</a:t>
            </a:r>
            <a:r>
              <a:rPr lang="en-US" altLang="ko-KR" sz="2000" b="1" spc="-150" dirty="0"/>
              <a:t>. 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95F5A9C2-1C42-4944-AF0B-03AABB1AC7B5}"/>
              </a:ext>
            </a:extLst>
          </p:cNvPr>
          <p:cNvSpPr/>
          <p:nvPr/>
        </p:nvSpPr>
        <p:spPr>
          <a:xfrm>
            <a:off x="1314807" y="4110013"/>
            <a:ext cx="97815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spc="-150" dirty="0"/>
              <a:t>인접한 두 생성점을 선분으로 연결하고 이 선분의 </a:t>
            </a:r>
            <a:r>
              <a:rPr lang="ko-KR" altLang="en-US" sz="2000" b="1" spc="-150" dirty="0" err="1"/>
              <a:t>수직이등분선을</a:t>
            </a:r>
            <a:r>
              <a:rPr lang="ko-KR" altLang="en-US" sz="2000" b="1" spc="-150" dirty="0"/>
              <a:t> 긋는다</a:t>
            </a:r>
            <a:r>
              <a:rPr lang="en-US" altLang="ko-KR" sz="2000" b="1" spc="-150" dirty="0"/>
              <a:t>. </a:t>
            </a:r>
            <a:r>
              <a:rPr lang="ko-KR" altLang="en-US" sz="2000" b="1" spc="-150" dirty="0"/>
              <a:t>이러한 방식으로 </a:t>
            </a:r>
            <a:r>
              <a:rPr lang="ko-KR" altLang="en-US" sz="2000" b="1" spc="-150" dirty="0" err="1"/>
              <a:t>수직이등분선을</a:t>
            </a:r>
            <a:r>
              <a:rPr lang="ko-KR" altLang="en-US" sz="2000" b="1" spc="-150" dirty="0"/>
              <a:t> 그려가면 </a:t>
            </a:r>
            <a:r>
              <a:rPr lang="ko-KR" altLang="en-US" sz="2000" b="1" spc="-150" dirty="0" err="1"/>
              <a:t>수직이등분선을</a:t>
            </a:r>
            <a:r>
              <a:rPr lang="ko-KR" altLang="en-US" sz="2000" b="1" spc="-150" dirty="0"/>
              <a:t> 변으로 하는 다각형이 만들어지면서 면이 다각형들로 분할된다</a:t>
            </a:r>
            <a:r>
              <a:rPr lang="en-US" altLang="ko-KR" sz="2000" b="1" spc="-150" dirty="0"/>
              <a:t>. </a:t>
            </a:r>
            <a:r>
              <a:rPr lang="ko-KR" altLang="en-US" sz="2000" b="1" spc="-150" dirty="0"/>
              <a:t>이를 </a:t>
            </a:r>
            <a:r>
              <a:rPr lang="ko-KR" altLang="en-US" sz="2400" b="1" spc="-150" dirty="0">
                <a:solidFill>
                  <a:srgbClr val="C00000"/>
                </a:solidFill>
              </a:rPr>
              <a:t>‘</a:t>
            </a:r>
            <a:r>
              <a:rPr lang="ko-KR" altLang="en-US" sz="2400" b="1" spc="-150" dirty="0" err="1">
                <a:solidFill>
                  <a:srgbClr val="C00000"/>
                </a:solidFill>
              </a:rPr>
              <a:t>보로노이</a:t>
            </a:r>
            <a:r>
              <a:rPr lang="ko-KR" altLang="en-US" sz="2400" b="1" spc="-150" dirty="0">
                <a:solidFill>
                  <a:srgbClr val="C00000"/>
                </a:solidFill>
              </a:rPr>
              <a:t> </a:t>
            </a:r>
            <a:r>
              <a:rPr lang="ko-KR" altLang="en-US" sz="2400" b="1" spc="-150" dirty="0" err="1">
                <a:solidFill>
                  <a:srgbClr val="C00000"/>
                </a:solidFill>
              </a:rPr>
              <a:t>다각형’</a:t>
            </a:r>
            <a:r>
              <a:rPr lang="ko-KR" altLang="en-US" sz="2000" b="1" spc="-150" dirty="0" err="1"/>
              <a:t>이라고</a:t>
            </a:r>
            <a:r>
              <a:rPr lang="ko-KR" altLang="en-US" sz="2000" b="1" spc="-150" dirty="0"/>
              <a:t> 한다</a:t>
            </a:r>
            <a:r>
              <a:rPr lang="en-US" altLang="ko-KR" sz="2000" b="1" spc="-15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32189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/>
              <a:t>사랑의 </a:t>
            </a:r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빛상자의</a:t>
            </a:r>
            <a:r>
              <a:rPr lang="en-US" altLang="ko-KR" sz="3200" b="1" spc="-150" dirty="0"/>
              <a:t> </a:t>
            </a:r>
            <a:r>
              <a:rPr lang="ko-KR" altLang="en-US" sz="3200" b="1" spc="-150" dirty="0" err="1"/>
              <a:t>빛변화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3E79E3EA-2553-4DFF-BCAD-12F82B85F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31" y="1395723"/>
            <a:ext cx="5602014" cy="4719697"/>
          </a:xfrm>
          <a:prstGeom prst="rect">
            <a:avLst/>
          </a:prstGeom>
        </p:spPr>
      </p:pic>
      <p:grpSp>
        <p:nvGrpSpPr>
          <p:cNvPr id="32" name="Group 453">
            <a:extLst>
              <a:ext uri="{FF2B5EF4-FFF2-40B4-BE49-F238E27FC236}">
                <a16:creationId xmlns:a16="http://schemas.microsoft.com/office/drawing/2014/main" id="{DCC462A8-6BB8-4A4F-BE2A-AA0C8D13993B}"/>
              </a:ext>
            </a:extLst>
          </p:cNvPr>
          <p:cNvGrpSpPr>
            <a:grpSpLocks/>
          </p:cNvGrpSpPr>
          <p:nvPr/>
        </p:nvGrpSpPr>
        <p:grpSpPr bwMode="auto">
          <a:xfrm>
            <a:off x="5480917" y="1243173"/>
            <a:ext cx="3744061" cy="2115237"/>
            <a:chOff x="3713" y="1842"/>
            <a:chExt cx="1134" cy="1078"/>
          </a:xfrm>
        </p:grpSpPr>
        <p:sp>
          <p:nvSpPr>
            <p:cNvPr id="33" name="AutoShape 454">
              <a:extLst>
                <a:ext uri="{FF2B5EF4-FFF2-40B4-BE49-F238E27FC236}">
                  <a16:creationId xmlns:a16="http://schemas.microsoft.com/office/drawing/2014/main" id="{17CD24A9-16B8-4A90-AA23-EEBF22C8E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3" y="1842"/>
              <a:ext cx="1134" cy="1078"/>
            </a:xfrm>
            <a:prstGeom prst="star5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lt"/>
                <a:ea typeface="+mn-ea"/>
              </a:endParaRPr>
            </a:p>
          </p:txBody>
        </p:sp>
        <p:sp>
          <p:nvSpPr>
            <p:cNvPr id="36" name="AutoShape 455">
              <a:extLst>
                <a:ext uri="{FF2B5EF4-FFF2-40B4-BE49-F238E27FC236}">
                  <a16:creationId xmlns:a16="http://schemas.microsoft.com/office/drawing/2014/main" id="{D8E8FEFB-E31C-4AE9-A35B-2E695533A4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000">
              <a:off x="3713" y="1842"/>
              <a:ext cx="1134" cy="1078"/>
            </a:xfrm>
            <a:prstGeom prst="star5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latin typeface="+mn-lt"/>
                <a:ea typeface="+mn-ea"/>
              </a:endParaRP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0A3B1465-8F12-40E8-A880-7CBED70DD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18" y="3277685"/>
            <a:ext cx="3036788" cy="2695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F34693-EC1D-4289-A587-BDD4D4340240}"/>
              </a:ext>
            </a:extLst>
          </p:cNvPr>
          <p:cNvSpPr txBox="1"/>
          <p:nvPr/>
        </p:nvSpPr>
        <p:spPr>
          <a:xfrm>
            <a:off x="7184678" y="1714745"/>
            <a:ext cx="3825615" cy="1477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빛상자의 </a:t>
            </a:r>
            <a:r>
              <a:rPr lang="ko-KR" altLang="en-US" b="1" spc="-150" dirty="0">
                <a:solidFill>
                  <a:srgbClr val="FF0000"/>
                </a:solidFill>
                <a:latin typeface="+mn-ea"/>
              </a:rPr>
              <a:t>각도를 달리하며</a:t>
            </a:r>
            <a:endParaRPr lang="en-US" altLang="ko-KR" b="1" spc="-150" dirty="0">
              <a:solidFill>
                <a:srgbClr val="FF0000"/>
              </a:solidFill>
              <a:latin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빛의 굴절로 생기는 </a:t>
            </a:r>
            <a:r>
              <a:rPr lang="ko-KR" altLang="en-US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다양한</a:t>
            </a:r>
            <a:endParaRPr lang="en-US" altLang="ko-KR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b="1" spc="-150" dirty="0">
                <a:solidFill>
                  <a:srgbClr val="0070C0"/>
                </a:solidFill>
                <a:latin typeface="+mn-ea"/>
              </a:rPr>
              <a:t>색의 변화를 감상해 보세요</a:t>
            </a:r>
            <a:r>
              <a:rPr lang="en-US" altLang="ko-KR" b="1" spc="-150" dirty="0">
                <a:solidFill>
                  <a:srgbClr val="0070C0"/>
                </a:solidFill>
                <a:latin typeface="+mn-ea"/>
              </a:rPr>
              <a:t>.</a:t>
            </a:r>
            <a:endParaRPr kumimoji="0" lang="en-US" altLang="ko-KR" b="1" spc="-150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1758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/>
              <a:t>사랑의 </a:t>
            </a:r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</a:t>
            </a:r>
            <a:r>
              <a:rPr lang="ko-KR" altLang="en-US" sz="3200" b="1" spc="-150" dirty="0" err="1"/>
              <a:t>빛상자</a:t>
            </a:r>
            <a:r>
              <a:rPr lang="ko-KR" altLang="en-US" sz="3200" b="1" spc="-150" dirty="0"/>
              <a:t> </a:t>
            </a:r>
            <a:r>
              <a:rPr lang="ko-KR" altLang="en-US" sz="3200" b="1" spc="-150" dirty="0" err="1"/>
              <a:t>교실꾸미기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D0F190C-1031-4D2B-8149-5B2BA420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5" y="1040524"/>
            <a:ext cx="10925159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6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697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736D14D-FC5E-414C-A618-0E69DBC9D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63" y="1766204"/>
            <a:ext cx="3867325" cy="3761248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5952672" y="1941293"/>
            <a:ext cx="4679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 err="1"/>
              <a:t>보로노이</a:t>
            </a:r>
            <a:r>
              <a:rPr lang="ko-KR" altLang="en-US" sz="1600" b="1" dirty="0"/>
              <a:t> 다이어그램을 만들어내는 </a:t>
            </a:r>
            <a:r>
              <a:rPr lang="ko-KR" altLang="en-US" sz="1600" b="1" dirty="0" err="1">
                <a:solidFill>
                  <a:srgbClr val="FF0000"/>
                </a:solidFill>
              </a:rPr>
              <a:t>생성점</a:t>
            </a:r>
            <a:r>
              <a:rPr lang="en-US" altLang="ko-KR" sz="1600" b="1" dirty="0">
                <a:solidFill>
                  <a:srgbClr val="FF0000"/>
                </a:solidFill>
              </a:rPr>
              <a:t>(generating point)</a:t>
            </a:r>
            <a:r>
              <a:rPr lang="en-US" altLang="ko-KR" sz="1600" b="1" dirty="0"/>
              <a:t> </a:t>
            </a:r>
            <a:r>
              <a:rPr lang="ko-KR" altLang="en-US" sz="1600" b="1" dirty="0"/>
              <a:t>과 분할된 다각형 내 임의의 점을 고찰해보자</a:t>
            </a:r>
            <a:r>
              <a:rPr lang="en-US" altLang="ko-KR" sz="1600" b="1" dirty="0"/>
              <a:t>.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66B4D15-6854-47ED-A34C-10D8DF41BB5D}"/>
              </a:ext>
            </a:extLst>
          </p:cNvPr>
          <p:cNvSpPr/>
          <p:nvPr/>
        </p:nvSpPr>
        <p:spPr>
          <a:xfrm>
            <a:off x="5952672" y="3634918"/>
            <a:ext cx="48061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 b="1" dirty="0"/>
              <a:t>분할된 다각형 내부의 임의의 점과 그 다각형이 포함하고 있는 </a:t>
            </a:r>
            <a:r>
              <a:rPr lang="ko-KR" altLang="en-US" sz="2000" b="1" u="sng" spc="-150" dirty="0" err="1">
                <a:solidFill>
                  <a:srgbClr val="002060"/>
                </a:solidFill>
              </a:rPr>
              <a:t>생성점</a:t>
            </a:r>
            <a:r>
              <a:rPr lang="ko-KR" altLang="en-US" sz="2000" b="1" u="sng" spc="-150" dirty="0">
                <a:solidFill>
                  <a:srgbClr val="002060"/>
                </a:solidFill>
              </a:rPr>
              <a:t> 사이의 거리는 그 다각형 외부의</a:t>
            </a:r>
            <a:r>
              <a:rPr lang="en-US" altLang="ko-KR" sz="2000" b="1" u="sng" spc="-150" dirty="0">
                <a:solidFill>
                  <a:srgbClr val="002060"/>
                </a:solidFill>
              </a:rPr>
              <a:t> </a:t>
            </a:r>
            <a:r>
              <a:rPr lang="ko-KR" altLang="en-US" sz="2000" b="1" u="sng" spc="-150" dirty="0">
                <a:solidFill>
                  <a:srgbClr val="002060"/>
                </a:solidFill>
              </a:rPr>
              <a:t>생성점과의 거리보다 가까워야 한다</a:t>
            </a:r>
            <a:r>
              <a:rPr lang="en-US" altLang="ko-KR" sz="2000" b="1" u="sng" spc="-15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1AD06FD-73F3-409F-9755-F563CCB363E9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73">
            <a:extLst>
              <a:ext uri="{FF2B5EF4-FFF2-40B4-BE49-F238E27FC236}">
                <a16:creationId xmlns:a16="http://schemas.microsoft.com/office/drawing/2014/main" id="{03D95113-5DB8-4A29-9E66-CA8D3104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다이어그램 수학적 의미</a:t>
            </a:r>
            <a:endParaRPr kumimoji="0" lang="en-US" altLang="ko-KR" sz="3600" b="1" spc="-15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2E7D579D-645F-4164-B32F-EA1BD161BEBE}"/>
              </a:ext>
            </a:extLst>
          </p:cNvPr>
          <p:cNvSpPr/>
          <p:nvPr/>
        </p:nvSpPr>
        <p:spPr>
          <a:xfrm>
            <a:off x="4613968" y="4588778"/>
            <a:ext cx="176169" cy="17616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165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1404072" y="2660669"/>
            <a:ext cx="60927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>
                <a:solidFill>
                  <a:srgbClr val="FF0000"/>
                </a:solidFill>
              </a:rPr>
              <a:t>삼각형의 세 변이 모두 삼각형 내부에 위치하는</a:t>
            </a:r>
            <a:r>
              <a:rPr lang="en-US" altLang="ko-KR" sz="1600" b="1" dirty="0">
                <a:solidFill>
                  <a:srgbClr val="FF0000"/>
                </a:solidFill>
              </a:rPr>
              <a:t> </a:t>
            </a:r>
            <a:r>
              <a:rPr lang="ko-KR" altLang="en-US" sz="1600" b="1" dirty="0">
                <a:solidFill>
                  <a:srgbClr val="FF0000"/>
                </a:solidFill>
              </a:rPr>
              <a:t>한 원에 접할 때 </a:t>
            </a:r>
            <a:r>
              <a:rPr lang="ko-KR" altLang="en-US" sz="1600" b="1" dirty="0"/>
              <a:t>이 원을 삼각형의 </a:t>
            </a:r>
            <a:r>
              <a:rPr lang="ko-KR" altLang="en-US" sz="2000" b="1" dirty="0">
                <a:solidFill>
                  <a:srgbClr val="002060"/>
                </a:solidFill>
              </a:rPr>
              <a:t>내접원</a:t>
            </a:r>
            <a:r>
              <a:rPr lang="ko-KR" altLang="en-US" sz="1600" b="1" dirty="0"/>
              <a:t>이라고</a:t>
            </a:r>
            <a:r>
              <a:rPr lang="en-US" altLang="ko-KR" sz="1600" b="1" dirty="0"/>
              <a:t> </a:t>
            </a:r>
            <a:r>
              <a:rPr lang="ko-KR" altLang="en-US" sz="1600" b="1" dirty="0"/>
              <a:t>하고 이 내접원의 중심을 삼각형의 </a:t>
            </a:r>
            <a:r>
              <a:rPr lang="ko-KR" altLang="en-US" sz="2000" b="1" dirty="0">
                <a:solidFill>
                  <a:srgbClr val="002060"/>
                </a:solidFill>
              </a:rPr>
              <a:t>내심</a:t>
            </a:r>
            <a:r>
              <a:rPr lang="ko-KR" altLang="en-US" sz="1600" b="1" dirty="0"/>
              <a:t>이라 한다</a:t>
            </a:r>
            <a:r>
              <a:rPr lang="en-US" altLang="ko-KR" sz="1600" b="1" dirty="0"/>
              <a:t>. </a:t>
            </a:r>
          </a:p>
          <a:p>
            <a:pPr algn="just">
              <a:lnSpc>
                <a:spcPct val="150000"/>
              </a:lnSpc>
            </a:pPr>
            <a:endParaRPr lang="en-US" altLang="ko-KR" sz="1600" b="1" dirty="0"/>
          </a:p>
          <a:p>
            <a:pPr algn="just">
              <a:lnSpc>
                <a:spcPct val="150000"/>
              </a:lnSpc>
            </a:pPr>
            <a:r>
              <a:rPr lang="ko-KR" altLang="en-US" sz="1600" b="1" dirty="0"/>
              <a:t>내심과 각 </a:t>
            </a:r>
            <a:r>
              <a:rPr lang="ko-KR" altLang="en-US" sz="1600" b="1" dirty="0" err="1"/>
              <a:t>꼭짓점을</a:t>
            </a:r>
            <a:r>
              <a:rPr lang="ko-KR" altLang="en-US" sz="1600" b="1" dirty="0"/>
              <a:t> 이은 선분은 세 꼭지각을 각각</a:t>
            </a:r>
            <a:r>
              <a:rPr lang="en-US" altLang="ko-KR" sz="1600" b="1" dirty="0"/>
              <a:t> </a:t>
            </a:r>
            <a:r>
              <a:rPr lang="ko-KR" altLang="en-US" sz="1600" b="1" dirty="0"/>
              <a:t>이등분하며 모든 삼각형의 내심은 삼각형 내부에 위치한다</a:t>
            </a:r>
            <a:r>
              <a:rPr lang="en-US" altLang="ko-KR" sz="1600" b="1" dirty="0"/>
              <a:t>. </a:t>
            </a:r>
            <a:r>
              <a:rPr lang="ko-KR" altLang="en-US" sz="1600" b="1" dirty="0"/>
              <a:t>직각삼각형은 빗변의 중점에 둔각삼각형은 삼각형의 외부에 위치하게 된다</a:t>
            </a:r>
            <a:r>
              <a:rPr lang="en-US" altLang="ko-KR" sz="1600" b="1" dirty="0"/>
              <a:t>.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066F539-D389-4D4B-9C3E-A0E009D153B5}"/>
              </a:ext>
            </a:extLst>
          </p:cNvPr>
          <p:cNvSpPr/>
          <p:nvPr/>
        </p:nvSpPr>
        <p:spPr>
          <a:xfrm>
            <a:off x="1450796" y="1807536"/>
            <a:ext cx="1368620" cy="642508"/>
          </a:xfrm>
          <a:prstGeom prst="roundRect">
            <a:avLst>
              <a:gd name="adj" fmla="val 30486"/>
            </a:avLst>
          </a:prstGeom>
          <a:solidFill>
            <a:srgbClr val="8D34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73">
            <a:extLst>
              <a:ext uri="{FF2B5EF4-FFF2-40B4-BE49-F238E27FC236}">
                <a16:creationId xmlns:a16="http://schemas.microsoft.com/office/drawing/2014/main" id="{EDC395C9-C990-4892-84C7-323B889A8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394" y="1798875"/>
            <a:ext cx="12872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600" b="1" spc="-150" dirty="0">
                <a:solidFill>
                  <a:schemeClr val="bg1"/>
                </a:solidFill>
              </a:rPr>
              <a:t>내심</a:t>
            </a:r>
            <a:endParaRPr kumimoji="0" lang="en-US" altLang="ko-KR" sz="4000" b="1" spc="-15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927878F-C3C0-487A-A4D8-9808502FB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91" y="2310320"/>
            <a:ext cx="3255531" cy="3103892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3647F8A-02C8-4D83-8358-66DF741C7D65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73">
            <a:extLst>
              <a:ext uri="{FF2B5EF4-FFF2-40B4-BE49-F238E27FC236}">
                <a16:creationId xmlns:a16="http://schemas.microsoft.com/office/drawing/2014/main" id="{B10FF15F-71B9-4845-8FE2-44B6FBCE3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dirty="0"/>
              <a:t>삼각형의 내심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0183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1404072" y="2660669"/>
            <a:ext cx="58028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>
                <a:solidFill>
                  <a:srgbClr val="FF0000"/>
                </a:solidFill>
              </a:rPr>
              <a:t>삼각형의 세 </a:t>
            </a:r>
            <a:r>
              <a:rPr lang="ko-KR" altLang="en-US" sz="1600" b="1" dirty="0" err="1">
                <a:solidFill>
                  <a:srgbClr val="FF0000"/>
                </a:solidFill>
              </a:rPr>
              <a:t>꼭짓점을</a:t>
            </a:r>
            <a:r>
              <a:rPr lang="ko-KR" altLang="en-US" sz="1600" b="1" dirty="0">
                <a:solidFill>
                  <a:srgbClr val="FF0000"/>
                </a:solidFill>
              </a:rPr>
              <a:t> 모두 포함하는 원</a:t>
            </a:r>
            <a:r>
              <a:rPr lang="ko-KR" altLang="en-US" sz="1600" b="1" dirty="0"/>
              <a:t>을 삼각형의 </a:t>
            </a:r>
            <a:r>
              <a:rPr lang="ko-KR" altLang="en-US" sz="2000" b="1" dirty="0">
                <a:solidFill>
                  <a:srgbClr val="002060"/>
                </a:solidFill>
              </a:rPr>
              <a:t>외접원</a:t>
            </a:r>
            <a:r>
              <a:rPr lang="ko-KR" altLang="en-US" sz="1600" b="1" dirty="0"/>
              <a:t>이라 하며 이 외접원의 중심을 삼각형의 </a:t>
            </a:r>
            <a:r>
              <a:rPr lang="ko-KR" altLang="en-US" sz="2000" b="1" dirty="0">
                <a:solidFill>
                  <a:srgbClr val="002060"/>
                </a:solidFill>
              </a:rPr>
              <a:t>외심</a:t>
            </a:r>
            <a:r>
              <a:rPr lang="ko-KR" altLang="en-US" sz="1600" b="1" dirty="0"/>
              <a:t>이라 한다</a:t>
            </a:r>
            <a:r>
              <a:rPr lang="en-US" altLang="ko-KR" sz="1600" b="1" dirty="0"/>
              <a:t>. </a:t>
            </a:r>
            <a:r>
              <a:rPr lang="ko-KR" altLang="en-US" sz="1600" b="1" dirty="0"/>
              <a:t>외심은 각 변의 </a:t>
            </a:r>
            <a:r>
              <a:rPr lang="ko-KR" altLang="en-US" sz="1600" b="1" dirty="0" err="1"/>
              <a:t>수직이등분선의</a:t>
            </a:r>
            <a:r>
              <a:rPr lang="ko-KR" altLang="en-US" sz="1600" b="1" dirty="0"/>
              <a:t> 교점이며 외심에서 삼각형의 각 </a:t>
            </a:r>
            <a:r>
              <a:rPr lang="ko-KR" altLang="en-US" sz="1600" b="1" dirty="0" err="1"/>
              <a:t>꼭짓점에</a:t>
            </a:r>
            <a:r>
              <a:rPr lang="ko-KR" altLang="en-US" sz="1600" b="1" dirty="0"/>
              <a:t> 이르는 거리가 외접원의 반지름이 된다</a:t>
            </a:r>
            <a:r>
              <a:rPr lang="en-US" altLang="ko-KR" sz="1600" b="1" dirty="0"/>
              <a:t>. </a:t>
            </a:r>
            <a:r>
              <a:rPr lang="ko-KR" altLang="en-US" sz="1600" b="1" dirty="0"/>
              <a:t>예각삼각형에서는 삼각형의 내부에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직각삼각형은 빗변의 중점에 둔각삼각형은 삼각형의 외부에 위치 하게 된다</a:t>
            </a:r>
            <a:r>
              <a:rPr lang="en-US" altLang="ko-KR" sz="1600" b="1" dirty="0"/>
              <a:t>.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1AD06FD-73F3-409F-9755-F563CCB363E9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73">
            <a:extLst>
              <a:ext uri="{FF2B5EF4-FFF2-40B4-BE49-F238E27FC236}">
                <a16:creationId xmlns:a16="http://schemas.microsoft.com/office/drawing/2014/main" id="{03D95113-5DB8-4A29-9E66-CA8D3104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dirty="0"/>
              <a:t>삼각형의 외심</a:t>
            </a:r>
            <a:endParaRPr kumimoji="0"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3066F539-D389-4D4B-9C3E-A0E009D153B5}"/>
              </a:ext>
            </a:extLst>
          </p:cNvPr>
          <p:cNvSpPr/>
          <p:nvPr/>
        </p:nvSpPr>
        <p:spPr>
          <a:xfrm>
            <a:off x="1450796" y="1807536"/>
            <a:ext cx="1368620" cy="642508"/>
          </a:xfrm>
          <a:prstGeom prst="roundRect">
            <a:avLst>
              <a:gd name="adj" fmla="val 30486"/>
            </a:avLst>
          </a:prstGeom>
          <a:solidFill>
            <a:srgbClr val="8D349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73">
            <a:extLst>
              <a:ext uri="{FF2B5EF4-FFF2-40B4-BE49-F238E27FC236}">
                <a16:creationId xmlns:a16="http://schemas.microsoft.com/office/drawing/2014/main" id="{EDC395C9-C990-4892-84C7-323B889A8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394" y="1798875"/>
            <a:ext cx="12872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600" b="1" spc="-150" dirty="0">
                <a:solidFill>
                  <a:schemeClr val="bg1"/>
                </a:solidFill>
              </a:rPr>
              <a:t>외심</a:t>
            </a:r>
            <a:endParaRPr kumimoji="0" lang="en-US" altLang="ko-KR" sz="4000" b="1" spc="-15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E681EB49-CBE4-48C4-9D5D-E77E411A7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692" y="2445206"/>
            <a:ext cx="3417085" cy="270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4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:a16="http://schemas.microsoft.com/office/drawing/2014/main" id="{5EFDEA8F-6AA8-4124-8CF5-AB5957731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460" y="2002123"/>
            <a:ext cx="3716800" cy="3614852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1365160" y="2002123"/>
            <a:ext cx="5802844" cy="1152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 err="1"/>
              <a:t>보로노이</a:t>
            </a:r>
            <a:r>
              <a:rPr lang="ko-KR" altLang="en-US" sz="1600" b="1" dirty="0"/>
              <a:t> 다이아그램의 생성점들을 연결하여 삼각형들로 면을 분할한 것을 </a:t>
            </a:r>
            <a:r>
              <a:rPr lang="ko-KR" altLang="en-US" sz="1600" b="1" dirty="0" err="1"/>
              <a:t>델로네</a:t>
            </a:r>
            <a:r>
              <a:rPr lang="ko-KR" altLang="en-US" sz="1600" b="1" dirty="0"/>
              <a:t> 삼각분할</a:t>
            </a:r>
            <a:r>
              <a:rPr lang="en-US" altLang="ko-KR" sz="1600" b="1" dirty="0"/>
              <a:t>(Delaunay triangulation)</a:t>
            </a:r>
            <a:r>
              <a:rPr lang="ko-KR" altLang="en-US" sz="1600" b="1" dirty="0"/>
              <a:t>이라고 한다</a:t>
            </a:r>
            <a:r>
              <a:rPr lang="en-US" altLang="ko-KR" sz="1600" b="1" dirty="0"/>
              <a:t>.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D78463D-1034-45B3-8B6C-115F28CDDDC4}"/>
              </a:ext>
            </a:extLst>
          </p:cNvPr>
          <p:cNvSpPr/>
          <p:nvPr/>
        </p:nvSpPr>
        <p:spPr>
          <a:xfrm>
            <a:off x="1365160" y="3779350"/>
            <a:ext cx="5802844" cy="15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/>
              <a:t>삼각형의 외심은 세 변의 </a:t>
            </a:r>
            <a:r>
              <a:rPr lang="ko-KR" altLang="en-US" sz="1600" b="1" dirty="0" err="1"/>
              <a:t>수직이등분선의</a:t>
            </a:r>
            <a:r>
              <a:rPr lang="ko-KR" altLang="en-US" sz="1600" b="1" dirty="0"/>
              <a:t> 교점이고</a:t>
            </a:r>
            <a:r>
              <a:rPr lang="en-US" altLang="ko-KR" sz="1600" b="1" dirty="0"/>
              <a:t>, </a:t>
            </a:r>
            <a:r>
              <a:rPr lang="ko-KR" altLang="en-US" sz="1600" b="1" dirty="0" err="1"/>
              <a:t>보로노이</a:t>
            </a:r>
            <a:r>
              <a:rPr lang="ko-KR" altLang="en-US" sz="1600" b="1" dirty="0"/>
              <a:t> 다각형은 생성점을 연결하는 선분의 </a:t>
            </a:r>
            <a:r>
              <a:rPr lang="ko-KR" altLang="en-US" sz="1600" b="1" dirty="0" err="1"/>
              <a:t>수직이등분선들로</a:t>
            </a:r>
            <a:r>
              <a:rPr lang="ko-KR" altLang="en-US" sz="1600" b="1" dirty="0"/>
              <a:t> 만들어지기 때문에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생성점을 </a:t>
            </a:r>
            <a:r>
              <a:rPr lang="ko-KR" altLang="en-US" sz="1600" b="1" dirty="0" err="1"/>
              <a:t>꼭짓점으로</a:t>
            </a:r>
            <a:r>
              <a:rPr lang="ko-KR" altLang="en-US" sz="1600" b="1" dirty="0"/>
              <a:t> 하는 삼각형의 외심은 </a:t>
            </a:r>
            <a:r>
              <a:rPr lang="ko-KR" altLang="en-US" sz="1600" b="1" dirty="0" err="1"/>
              <a:t>보로노이</a:t>
            </a:r>
            <a:r>
              <a:rPr lang="ko-KR" altLang="en-US" sz="1600" b="1" dirty="0"/>
              <a:t> 다각형의 </a:t>
            </a:r>
            <a:r>
              <a:rPr lang="ko-KR" altLang="en-US" sz="1600" b="1" dirty="0" err="1"/>
              <a:t>꼭짓점이</a:t>
            </a:r>
            <a:r>
              <a:rPr lang="ko-KR" altLang="en-US" sz="1600" b="1" dirty="0"/>
              <a:t> 된다</a:t>
            </a:r>
            <a:r>
              <a:rPr lang="en-US" altLang="ko-KR" sz="1600" b="1" dirty="0"/>
              <a:t>.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6B224D7-990D-4E72-8402-E6069C48F2B5}"/>
              </a:ext>
            </a:extLst>
          </p:cNvPr>
          <p:cNvSpPr/>
          <p:nvPr/>
        </p:nvSpPr>
        <p:spPr>
          <a:xfrm>
            <a:off x="1212806" y="2169269"/>
            <a:ext cx="155642" cy="15564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07685B0A-8FDE-4A8F-B67D-1CDF615DF3FA}"/>
              </a:ext>
            </a:extLst>
          </p:cNvPr>
          <p:cNvSpPr/>
          <p:nvPr/>
        </p:nvSpPr>
        <p:spPr>
          <a:xfrm>
            <a:off x="1212806" y="3913761"/>
            <a:ext cx="155642" cy="15564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4F26A47-F3C2-48E2-BC5A-8CD52082240A}"/>
              </a:ext>
            </a:extLst>
          </p:cNvPr>
          <p:cNvSpPr/>
          <p:nvPr/>
        </p:nvSpPr>
        <p:spPr>
          <a:xfrm>
            <a:off x="10313069" y="4723834"/>
            <a:ext cx="175098" cy="175098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21DFA04-5F99-4C27-A313-E0DB16F35C4F}"/>
              </a:ext>
            </a:extLst>
          </p:cNvPr>
          <p:cNvSpPr/>
          <p:nvPr/>
        </p:nvSpPr>
        <p:spPr>
          <a:xfrm>
            <a:off x="1805005" y="489636"/>
            <a:ext cx="8581991" cy="753537"/>
          </a:xfrm>
          <a:prstGeom prst="roundRect">
            <a:avLst>
              <a:gd name="adj" fmla="val 50000"/>
            </a:avLst>
          </a:prstGeom>
          <a:solidFill>
            <a:srgbClr val="FDFDB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73">
            <a:extLst>
              <a:ext uri="{FF2B5EF4-FFF2-40B4-BE49-F238E27FC236}">
                <a16:creationId xmlns:a16="http://schemas.microsoft.com/office/drawing/2014/main" id="{988CCF95-812A-415A-8CC5-E93BB4D7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496" y="584246"/>
            <a:ext cx="83690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/>
              <a:t>보로노이</a:t>
            </a:r>
            <a:r>
              <a:rPr lang="ko-KR" altLang="en-US" sz="3200" b="1" spc="-150" dirty="0"/>
              <a:t> 다이어그램과 </a:t>
            </a:r>
            <a:r>
              <a:rPr lang="ko-KR" altLang="en-US" sz="3200" b="1" spc="-150" dirty="0" err="1"/>
              <a:t>델로네</a:t>
            </a:r>
            <a:r>
              <a:rPr lang="ko-KR" altLang="en-US" sz="3200" b="1" spc="-150" dirty="0"/>
              <a:t> 삼각분할 </a:t>
            </a:r>
            <a:r>
              <a:rPr lang="en-US" altLang="ko-KR" sz="3200" b="1" spc="300" dirty="0"/>
              <a:t>(I)</a:t>
            </a:r>
            <a:endParaRPr lang="en-US" altLang="ko-KR" sz="3600" b="1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2799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1813341" y="1810298"/>
            <a:ext cx="5802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/>
              <a:t>선분의 </a:t>
            </a:r>
            <a:r>
              <a:rPr lang="ko-KR" altLang="en-US" sz="1600" b="1" dirty="0" err="1"/>
              <a:t>수직이등분선</a:t>
            </a:r>
            <a:r>
              <a:rPr lang="ko-KR" altLang="en-US" sz="1600" b="1" dirty="0"/>
              <a:t> 위의 점에서 선분의 양 끝점</a:t>
            </a:r>
            <a:r>
              <a:rPr lang="en-US" altLang="ko-KR" sz="1600" b="1" dirty="0"/>
              <a:t>(A, B)</a:t>
            </a:r>
            <a:r>
              <a:rPr lang="ko-KR" altLang="en-US" sz="1600" b="1" dirty="0"/>
              <a:t>까지의 거리는 같다</a:t>
            </a:r>
            <a:r>
              <a:rPr lang="en-US" altLang="ko-KR" sz="1600" b="1" dirty="0"/>
              <a:t>. </a:t>
            </a:r>
            <a:r>
              <a:rPr lang="ko-KR" altLang="en-US" sz="1600" b="1" dirty="0"/>
              <a:t>선분의 </a:t>
            </a:r>
            <a:r>
              <a:rPr lang="ko-KR" altLang="en-US" sz="1600" b="1" dirty="0" err="1"/>
              <a:t>수직이등분선을</a:t>
            </a:r>
            <a:r>
              <a:rPr lang="ko-KR" altLang="en-US" sz="1600" b="1" dirty="0"/>
              <a:t> 반복적으로 적용하면 </a:t>
            </a:r>
            <a:r>
              <a:rPr lang="ko-KR" altLang="en-US" sz="1600" b="1" dirty="0" err="1"/>
              <a:t>보로노이</a:t>
            </a:r>
            <a:r>
              <a:rPr lang="ko-KR" altLang="en-US" sz="1600" b="1" dirty="0"/>
              <a:t> 다이어그램이 완성된다</a:t>
            </a:r>
            <a:r>
              <a:rPr lang="en-US" altLang="ko-KR" sz="1600" b="1" dirty="0"/>
              <a:t>.</a:t>
            </a:r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1AD06FD-73F3-409F-9755-F563CCB363E9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73">
            <a:extLst>
              <a:ext uri="{FF2B5EF4-FFF2-40B4-BE49-F238E27FC236}">
                <a16:creationId xmlns:a16="http://schemas.microsoft.com/office/drawing/2014/main" id="{03D95113-5DB8-4A29-9E66-CA8D3104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>
                <a:solidFill>
                  <a:srgbClr val="FDFDB9"/>
                </a:solidFill>
              </a:rPr>
              <a:t>보로노이</a:t>
            </a:r>
            <a:r>
              <a:rPr lang="ko-KR" altLang="en-US" sz="3200" b="1" spc="-150" dirty="0">
                <a:solidFill>
                  <a:srgbClr val="FDFDB9"/>
                </a:solidFill>
              </a:rPr>
              <a:t> 다이어그램 그리기 기초 </a:t>
            </a:r>
            <a:r>
              <a:rPr lang="en-US" altLang="ko-KR" sz="3200" b="1" spc="300" dirty="0">
                <a:solidFill>
                  <a:srgbClr val="FDFDB9"/>
                </a:solidFill>
              </a:rPr>
              <a:t>(I)</a:t>
            </a:r>
            <a:endParaRPr kumimoji="0" lang="en-US" altLang="ko-KR" sz="3600" b="1" spc="300" dirty="0">
              <a:solidFill>
                <a:srgbClr val="FDFDB9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D78463D-1034-45B3-8B6C-115F28CDDDC4}"/>
              </a:ext>
            </a:extLst>
          </p:cNvPr>
          <p:cNvSpPr/>
          <p:nvPr/>
        </p:nvSpPr>
        <p:spPr>
          <a:xfrm>
            <a:off x="4714763" y="4010906"/>
            <a:ext cx="58028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/>
              <a:t>세 점 </a:t>
            </a:r>
            <a:r>
              <a:rPr lang="en-US" altLang="ko-KR" sz="1600" b="1" dirty="0"/>
              <a:t>C, D, E</a:t>
            </a:r>
            <a:r>
              <a:rPr lang="ko-KR" altLang="en-US" sz="1600" b="1" dirty="0"/>
              <a:t>가 삼각형을 이룰 때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세 점 </a:t>
            </a:r>
            <a:r>
              <a:rPr lang="en-US" altLang="ko-KR" sz="1600" b="1" dirty="0"/>
              <a:t>C, D, E</a:t>
            </a:r>
            <a:r>
              <a:rPr lang="ko-KR" altLang="en-US" sz="1600" b="1" dirty="0"/>
              <a:t>에 가장 가까운 점들의 집합으로 평면을 세 영역 </a:t>
            </a:r>
            <a:r>
              <a:rPr lang="en-US" altLang="ko-KR" sz="1600" b="1" dirty="0"/>
              <a:t>(</a:t>
            </a:r>
            <a:r>
              <a:rPr lang="ko-KR" altLang="en-US" sz="1600" b="1" dirty="0"/>
              <a:t>가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나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다</a:t>
            </a:r>
            <a:r>
              <a:rPr lang="en-US" altLang="ko-KR" sz="1600" b="1" dirty="0"/>
              <a:t>)</a:t>
            </a:r>
            <a:r>
              <a:rPr lang="ko-KR" altLang="en-US" sz="1600" b="1" dirty="0"/>
              <a:t>로 나눌 수 있다</a:t>
            </a:r>
            <a:r>
              <a:rPr lang="en-US" altLang="ko-KR" sz="1600" b="1" dirty="0"/>
              <a:t>. </a:t>
            </a:r>
            <a:r>
              <a:rPr lang="ko-KR" altLang="en-US" sz="1600" b="1" dirty="0"/>
              <a:t>경계선은 </a:t>
            </a:r>
            <a:r>
              <a:rPr lang="el-GR" altLang="ko-KR" sz="1600" dirty="0"/>
              <a:t>Δ</a:t>
            </a:r>
            <a:r>
              <a:rPr lang="en-US" altLang="ko-KR" sz="1600" b="1" dirty="0"/>
              <a:t>CDE</a:t>
            </a:r>
            <a:r>
              <a:rPr lang="ko-KR" altLang="en-US" sz="1600" b="1" dirty="0"/>
              <a:t>의 세 변의 </a:t>
            </a:r>
            <a:r>
              <a:rPr lang="ko-KR" altLang="en-US" sz="1600" b="1" dirty="0" err="1"/>
              <a:t>수직이등분선에</a:t>
            </a:r>
            <a:r>
              <a:rPr lang="ko-KR" altLang="en-US" sz="1600" b="1" dirty="0"/>
              <a:t> 속하고 경계선 이 만나는 </a:t>
            </a:r>
            <a:r>
              <a:rPr lang="ko-KR" altLang="en-US" sz="1600" b="1" dirty="0" err="1"/>
              <a:t>꼭짓점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O</a:t>
            </a:r>
            <a:r>
              <a:rPr lang="ko-KR" altLang="en-US" sz="1600" b="1" dirty="0"/>
              <a:t>는 </a:t>
            </a:r>
            <a:r>
              <a:rPr lang="el-GR" altLang="ko-KR" sz="1600" dirty="0"/>
              <a:t>Δ</a:t>
            </a:r>
            <a:r>
              <a:rPr lang="en-US" altLang="ko-KR" sz="1600" b="1" dirty="0"/>
              <a:t>CDE</a:t>
            </a:r>
            <a:r>
              <a:rPr lang="ko-KR" altLang="en-US" sz="1600" b="1" dirty="0"/>
              <a:t>의 외심이다</a:t>
            </a:r>
            <a:r>
              <a:rPr lang="en-US" altLang="ko-KR" sz="1600" b="1" dirty="0"/>
              <a:t>.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6B224D7-990D-4E72-8402-E6069C48F2B5}"/>
              </a:ext>
            </a:extLst>
          </p:cNvPr>
          <p:cNvSpPr/>
          <p:nvPr/>
        </p:nvSpPr>
        <p:spPr>
          <a:xfrm>
            <a:off x="1660987" y="1977444"/>
            <a:ext cx="155642" cy="15564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07685B0A-8FDE-4A8F-B67D-1CDF615DF3FA}"/>
              </a:ext>
            </a:extLst>
          </p:cNvPr>
          <p:cNvSpPr/>
          <p:nvPr/>
        </p:nvSpPr>
        <p:spPr>
          <a:xfrm>
            <a:off x="4562409" y="4145317"/>
            <a:ext cx="155642" cy="15564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077A786-FB26-4D06-9EF0-1B39D031D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482" y="1405878"/>
            <a:ext cx="2145155" cy="205717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951EEED-5055-4AE4-9E92-5D8C32C4C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09" y="3408823"/>
            <a:ext cx="3107951" cy="23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32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CDEC97C2-EC47-4B98-927D-AB58F0D0010F}"/>
              </a:ext>
            </a:extLst>
          </p:cNvPr>
          <p:cNvSpPr/>
          <p:nvPr/>
        </p:nvSpPr>
        <p:spPr>
          <a:xfrm>
            <a:off x="1823069" y="1608088"/>
            <a:ext cx="5802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/>
              <a:t>네 점 </a:t>
            </a:r>
            <a:r>
              <a:rPr lang="en-US" altLang="ko-KR" sz="1600" b="1" dirty="0"/>
              <a:t>F, G, H, I</a:t>
            </a:r>
            <a:r>
              <a:rPr lang="ko-KR" altLang="en-US" sz="1600" b="1" dirty="0"/>
              <a:t>가 사각형을 이룰 때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사각형 </a:t>
            </a:r>
            <a:r>
              <a:rPr lang="en-US" altLang="ko-KR" sz="1600" b="1" dirty="0"/>
              <a:t>FGHI</a:t>
            </a:r>
            <a:r>
              <a:rPr lang="ko-KR" altLang="en-US" sz="1600" b="1" dirty="0"/>
              <a:t>의 네 변과 두 대각선 중 짧은 대각선 </a:t>
            </a:r>
            <a:r>
              <a:rPr lang="en-US" altLang="ko-KR" sz="1600" b="1" dirty="0"/>
              <a:t>FH</a:t>
            </a:r>
            <a:r>
              <a:rPr lang="ko-KR" altLang="en-US" sz="1600" b="1" dirty="0"/>
              <a:t>의 </a:t>
            </a:r>
            <a:r>
              <a:rPr lang="ko-KR" altLang="en-US" sz="1600" b="1" dirty="0" err="1"/>
              <a:t>수직이등분선을</a:t>
            </a:r>
            <a:r>
              <a:rPr lang="ko-KR" altLang="en-US" sz="1600" b="1" dirty="0"/>
              <a:t> 이용하여 네 점 </a:t>
            </a:r>
            <a:r>
              <a:rPr lang="en-US" altLang="ko-KR" sz="1600" b="1" dirty="0"/>
              <a:t>F, G, H, I</a:t>
            </a:r>
            <a:r>
              <a:rPr lang="ko-KR" altLang="en-US" sz="1600" b="1" dirty="0"/>
              <a:t>에 가장 가까운 점들의 집합으로 평면을 네 영역</a:t>
            </a:r>
            <a:r>
              <a:rPr lang="en-US" altLang="ko-KR" sz="1600" b="1" dirty="0"/>
              <a:t>(</a:t>
            </a:r>
            <a:r>
              <a:rPr lang="ko-KR" altLang="en-US" sz="1600" b="1" dirty="0"/>
              <a:t>라</a:t>
            </a:r>
            <a:r>
              <a:rPr lang="en-US" altLang="ko-KR" sz="1600" b="1" dirty="0"/>
              <a:t>,</a:t>
            </a:r>
            <a:r>
              <a:rPr lang="ko-KR" altLang="en-US" sz="1600" b="1" dirty="0"/>
              <a:t>마</a:t>
            </a:r>
            <a:r>
              <a:rPr lang="en-US" altLang="ko-KR" sz="1600" b="1" dirty="0"/>
              <a:t>,</a:t>
            </a:r>
            <a:r>
              <a:rPr lang="ko-KR" altLang="en-US" sz="1600" b="1" dirty="0"/>
              <a:t>바</a:t>
            </a:r>
            <a:r>
              <a:rPr lang="en-US" altLang="ko-KR" sz="1600" b="1" dirty="0"/>
              <a:t>,</a:t>
            </a:r>
            <a:r>
              <a:rPr lang="ko-KR" altLang="en-US" sz="1600" b="1" dirty="0"/>
              <a:t>사</a:t>
            </a:r>
            <a:r>
              <a:rPr lang="en-US" altLang="ko-KR" sz="1600" b="1" dirty="0"/>
              <a:t>)</a:t>
            </a:r>
            <a:r>
              <a:rPr lang="ko-KR" altLang="en-US" sz="1600" b="1" dirty="0"/>
              <a:t>으로 나눌 수 있다</a:t>
            </a:r>
            <a:r>
              <a:rPr lang="en-US" altLang="ko-KR" sz="1600" b="1" dirty="0"/>
              <a:t>. </a:t>
            </a:r>
            <a:r>
              <a:rPr lang="ko-KR" altLang="en-US" sz="1600" b="1" dirty="0"/>
              <a:t>경계선이 만나는 </a:t>
            </a:r>
            <a:r>
              <a:rPr lang="ko-KR" altLang="en-US" sz="1600" b="1" dirty="0" err="1"/>
              <a:t>꼭짓점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P, Q</a:t>
            </a:r>
            <a:r>
              <a:rPr lang="ko-KR" altLang="en-US" sz="1600" b="1" dirty="0"/>
              <a:t>는 각 </a:t>
            </a:r>
            <a:r>
              <a:rPr lang="el-GR" altLang="ko-KR" sz="1600" dirty="0"/>
              <a:t>Δ</a:t>
            </a:r>
            <a:r>
              <a:rPr lang="en-US" altLang="ko-KR" sz="1600" b="1" dirty="0"/>
              <a:t>FGH</a:t>
            </a:r>
            <a:r>
              <a:rPr lang="ko-KR" altLang="en-US" sz="1600" b="1" dirty="0"/>
              <a:t>와</a:t>
            </a:r>
            <a:r>
              <a:rPr lang="en-US" altLang="ko-KR" sz="1600" b="1" dirty="0"/>
              <a:t> </a:t>
            </a:r>
            <a:r>
              <a:rPr lang="el-GR" altLang="ko-KR" sz="1600" dirty="0"/>
              <a:t>Δ</a:t>
            </a:r>
            <a:r>
              <a:rPr lang="en-US" altLang="ko-KR" sz="1600" b="1" dirty="0"/>
              <a:t>HIF</a:t>
            </a:r>
            <a:r>
              <a:rPr lang="ko-KR" altLang="en-US" sz="1600" b="1" dirty="0"/>
              <a:t>의 외심이 된다</a:t>
            </a:r>
            <a:r>
              <a:rPr lang="en-US" altLang="ko-KR" sz="1600" b="1" dirty="0"/>
              <a:t>.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D78463D-1034-45B3-8B6C-115F28CDDDC4}"/>
              </a:ext>
            </a:extLst>
          </p:cNvPr>
          <p:cNvSpPr/>
          <p:nvPr/>
        </p:nvSpPr>
        <p:spPr>
          <a:xfrm>
            <a:off x="4876845" y="4156953"/>
            <a:ext cx="58028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1600" b="1" dirty="0"/>
              <a:t>다섯 점 </a:t>
            </a:r>
            <a:r>
              <a:rPr lang="en-US" altLang="ko-KR" sz="1600" b="1" dirty="0"/>
              <a:t>J, K, S, M, N</a:t>
            </a:r>
            <a:r>
              <a:rPr lang="ko-KR" altLang="en-US" sz="1600" b="1" dirty="0"/>
              <a:t>이 오각형을 이룰 때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오각형 </a:t>
            </a:r>
            <a:r>
              <a:rPr lang="en-US" altLang="ko-KR" sz="1600" b="1" dirty="0"/>
              <a:t>JKLMN</a:t>
            </a:r>
            <a:r>
              <a:rPr lang="ko-KR" altLang="en-US" sz="1600" b="1" dirty="0"/>
              <a:t>을 세 개의 삼각형으로 분할하고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각 변의 </a:t>
            </a:r>
            <a:r>
              <a:rPr lang="ko-KR" altLang="en-US" sz="1600" b="1" dirty="0" err="1"/>
              <a:t>수직이등분선을</a:t>
            </a:r>
            <a:r>
              <a:rPr lang="ko-KR" altLang="en-US" sz="1600" b="1" dirty="0"/>
              <a:t> 이용하여 다섯 점 </a:t>
            </a:r>
            <a:r>
              <a:rPr lang="en-US" altLang="ko-KR" sz="1600" b="1" dirty="0"/>
              <a:t>J, K, L, M, N</a:t>
            </a:r>
            <a:r>
              <a:rPr lang="ko-KR" altLang="en-US" sz="1600" b="1" dirty="0"/>
              <a:t>에 각각 가까운 점들의 집합으로 평면을 다섯 개의  영역</a:t>
            </a:r>
            <a:r>
              <a:rPr lang="en-US" altLang="ko-KR" sz="1600" b="1" dirty="0"/>
              <a:t>(</a:t>
            </a:r>
            <a:r>
              <a:rPr lang="ko-KR" altLang="en-US" sz="1600" b="1" dirty="0"/>
              <a:t>아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자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차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카</a:t>
            </a:r>
            <a:r>
              <a:rPr lang="en-US" altLang="ko-KR" sz="1600" b="1" dirty="0"/>
              <a:t>, </a:t>
            </a:r>
            <a:r>
              <a:rPr lang="ko-KR" altLang="en-US" sz="1600" b="1" dirty="0"/>
              <a:t>타</a:t>
            </a:r>
            <a:r>
              <a:rPr lang="en-US" altLang="ko-KR" sz="1600" b="1" dirty="0"/>
              <a:t>)</a:t>
            </a:r>
            <a:r>
              <a:rPr lang="ko-KR" altLang="en-US" sz="1600" b="1" dirty="0"/>
              <a:t>으로 나눌 수 있다</a:t>
            </a:r>
            <a:r>
              <a:rPr lang="en-US" altLang="ko-KR" sz="1600" b="1" dirty="0"/>
              <a:t>.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6B224D7-990D-4E72-8402-E6069C48F2B5}"/>
              </a:ext>
            </a:extLst>
          </p:cNvPr>
          <p:cNvSpPr/>
          <p:nvPr/>
        </p:nvSpPr>
        <p:spPr>
          <a:xfrm>
            <a:off x="1670715" y="1775234"/>
            <a:ext cx="155642" cy="15564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07685B0A-8FDE-4A8F-B67D-1CDF615DF3FA}"/>
              </a:ext>
            </a:extLst>
          </p:cNvPr>
          <p:cNvSpPr/>
          <p:nvPr/>
        </p:nvSpPr>
        <p:spPr>
          <a:xfrm>
            <a:off x="4724491" y="4291364"/>
            <a:ext cx="155642" cy="155642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A9AEC57C-C36F-41F4-B612-732DA4E7F9FB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73">
            <a:extLst>
              <a:ext uri="{FF2B5EF4-FFF2-40B4-BE49-F238E27FC236}">
                <a16:creationId xmlns:a16="http://schemas.microsoft.com/office/drawing/2014/main" id="{C96A84EE-17D6-479D-9453-22058C966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>
                <a:solidFill>
                  <a:srgbClr val="FDFDB9"/>
                </a:solidFill>
              </a:rPr>
              <a:t>보로노이</a:t>
            </a:r>
            <a:r>
              <a:rPr lang="ko-KR" altLang="en-US" sz="3200" b="1" spc="-150" dirty="0">
                <a:solidFill>
                  <a:srgbClr val="FDFDB9"/>
                </a:solidFill>
              </a:rPr>
              <a:t> 다이어그램 그리기 기초 </a:t>
            </a:r>
            <a:r>
              <a:rPr lang="en-US" altLang="ko-KR" sz="3200" b="1" dirty="0">
                <a:solidFill>
                  <a:srgbClr val="FDFDB9"/>
                </a:solidFill>
              </a:rPr>
              <a:t>(II)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040AFC42-7A95-4829-BFC9-AFCEF653C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267" y="1470497"/>
            <a:ext cx="3109692" cy="207658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B975671-1741-4D12-A492-AF6005686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28" y="3921422"/>
            <a:ext cx="2947296" cy="20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9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A86799DA-8937-43B5-8601-B227EC14D98D}"/>
              </a:ext>
            </a:extLst>
          </p:cNvPr>
          <p:cNvSpPr/>
          <p:nvPr/>
        </p:nvSpPr>
        <p:spPr>
          <a:xfrm>
            <a:off x="2137025" y="489636"/>
            <a:ext cx="8137132" cy="75353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7030A0"/>
              </a:solidFill>
            </a:endParaRPr>
          </a:p>
        </p:txBody>
      </p:sp>
      <p:sp>
        <p:nvSpPr>
          <p:cNvPr id="10" name="직사각형 73">
            <a:extLst>
              <a:ext uri="{FF2B5EF4-FFF2-40B4-BE49-F238E27FC236}">
                <a16:creationId xmlns:a16="http://schemas.microsoft.com/office/drawing/2014/main" id="{03D95113-5DB8-4A29-9E66-CA8D3104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563" y="584246"/>
            <a:ext cx="7464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ko-KR" altLang="en-US" sz="3200" b="1" spc="-150" dirty="0" err="1">
                <a:solidFill>
                  <a:srgbClr val="FDFDB9"/>
                </a:solidFill>
              </a:rPr>
              <a:t>보로노이</a:t>
            </a:r>
            <a:r>
              <a:rPr lang="ko-KR" altLang="en-US" sz="3200" b="1" spc="-150" dirty="0">
                <a:solidFill>
                  <a:srgbClr val="FDFDB9"/>
                </a:solidFill>
              </a:rPr>
              <a:t> 다이어그램 </a:t>
            </a:r>
            <a:r>
              <a:rPr lang="ko-KR" altLang="en-US" sz="3200" b="1" spc="-150" dirty="0">
                <a:solidFill>
                  <a:srgbClr val="FEB8EF"/>
                </a:solidFill>
              </a:rPr>
              <a:t>그리기 실습 </a:t>
            </a:r>
            <a:r>
              <a:rPr lang="en-US" altLang="ko-KR" sz="3200" b="1" spc="300" dirty="0">
                <a:solidFill>
                  <a:srgbClr val="FEB8EF"/>
                </a:solidFill>
              </a:rPr>
              <a:t>(I)</a:t>
            </a:r>
            <a:endParaRPr kumimoji="0" lang="en-US" altLang="ko-KR" sz="3600" b="1" spc="300" dirty="0">
              <a:solidFill>
                <a:srgbClr val="FEB8E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D926351-443F-4C24-9725-75DA9718A277}"/>
              </a:ext>
            </a:extLst>
          </p:cNvPr>
          <p:cNvSpPr/>
          <p:nvPr/>
        </p:nvSpPr>
        <p:spPr>
          <a:xfrm>
            <a:off x="2773616" y="1443190"/>
            <a:ext cx="59257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b="1" dirty="0"/>
              <a:t>평면 위에 임의 점 </a:t>
            </a:r>
            <a:r>
              <a:rPr lang="en-US" altLang="ko-KR" b="1" dirty="0"/>
              <a:t>13</a:t>
            </a:r>
            <a:r>
              <a:rPr lang="ko-KR" altLang="en-US" b="1" dirty="0"/>
              <a:t>개를 그린다</a:t>
            </a:r>
            <a:r>
              <a:rPr lang="en-US" altLang="ko-KR" b="1" dirty="0"/>
              <a:t>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935564E-923A-4786-909A-E51DEBD5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84" y="2179319"/>
            <a:ext cx="5553379" cy="3362334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52F4870-E055-498D-9DA7-487891C1D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8" y="791348"/>
            <a:ext cx="2098997" cy="2098997"/>
          </a:xfrm>
          <a:prstGeom prst="rect">
            <a:avLst/>
          </a:prstGeom>
        </p:spPr>
      </p:pic>
      <p:sp>
        <p:nvSpPr>
          <p:cNvPr id="13" name="직사각형 73">
            <a:extLst>
              <a:ext uri="{FF2B5EF4-FFF2-40B4-BE49-F238E27FC236}">
                <a16:creationId xmlns:a16="http://schemas.microsoft.com/office/drawing/2014/main" id="{4B8A7673-41D0-4F4C-BBCB-28B6526F3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961" y="1366195"/>
            <a:ext cx="1379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</a:rPr>
              <a:t>Step </a:t>
            </a:r>
            <a:r>
              <a:rPr lang="en-US" altLang="ko-KR" sz="2000" b="1" dirty="0">
                <a:solidFill>
                  <a:schemeClr val="bg1"/>
                </a:solidFill>
              </a:rPr>
              <a:t>01</a:t>
            </a:r>
            <a:endParaRPr kumimoji="0" lang="en-US" altLang="ko-KR" sz="2400" b="1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734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931</Words>
  <Application>Microsoft Office PowerPoint</Application>
  <PresentationFormat>와이드스크린</PresentationFormat>
  <Paragraphs>73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7" baseType="lpstr">
      <vt:lpstr>HY견고딕</vt:lpstr>
      <vt:lpstr>맑은 고딕</vt:lpstr>
      <vt:lpstr>Arial</vt:lpstr>
      <vt:lpstr>Helvetica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사랑의 보로노이 빛상자</dc:title>
  <dc:creator>윤치호</dc:creator>
  <cp:lastModifiedBy>kim</cp:lastModifiedBy>
  <cp:revision>487</cp:revision>
  <dcterms:created xsi:type="dcterms:W3CDTF">2017-08-09T04:40:06Z</dcterms:created>
  <dcterms:modified xsi:type="dcterms:W3CDTF">2017-08-14T08:11:34Z</dcterms:modified>
</cp:coreProperties>
</file>