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SpecialPlsOnTitleSld="0" saveSubsetFonts="1">
  <p:sldMasterIdLst>
    <p:sldMasterId id="2147483890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3500" type="screen16x9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/>
        <a:ea typeface="굴림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/>
        <a:ea typeface="굴림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/>
        <a:ea typeface="굴림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/>
        <a:ea typeface="굴림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/>
        <a:ea typeface="굴림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/>
        <a:ea typeface="굴림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/>
        <a:ea typeface="굴림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/>
        <a:ea typeface="굴림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/>
        <a:ea typeface="굴림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7523" autoAdjust="0"/>
    <p:restoredTop sz="100000" autoAdjust="0"/>
  </p:normalViewPr>
  <p:slideViewPr>
    <p:cSldViewPr>
      <p:cViewPr varScale="1">
        <p:scale>
          <a:sx n="100" d="100"/>
          <a:sy n="100" d="100"/>
        </p:scale>
        <p:origin x="-1674" y="-78"/>
      </p:cViewPr>
      <p:guideLst>
        <p:guide orient="horz" pos="161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Objects="1">
      <p:cViewPr varScale="1">
        <p:scale>
          <a:sx n="100" d="100"/>
          <a:sy n="100" d="100"/>
        </p:scale>
        <p:origin x="0" y="0"/>
      </p:cViewPr>
      <p:guideLst>
        <p:guide orient="horz" pos="2876"/>
        <p:guide pos="2156"/>
      </p:guideLst>
    </p:cSldViewPr>
  </p:notes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presProps" Target="presProps.xml"  /><Relationship Id="rId25" Type="http://schemas.openxmlformats.org/officeDocument/2006/relationships/viewProps" Target="viewProps.xml"  /><Relationship Id="rId26" Type="http://schemas.openxmlformats.org/officeDocument/2006/relationships/theme" Target="theme/theme1.xml"  /><Relationship Id="rId27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612BAA4-7507-4175-B310-46E4D74EA081}" type="datetime1">
              <a:rPr lang="ko-KR" altLang="en-US"/>
              <a:pPr>
                <a:defRPr/>
              </a:pPr>
              <a:t>2022-09-07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latin typeface="맑은 고딕"/>
                <a:ea typeface="맑은 고딕"/>
              </a:defRPr>
            </a:lvl1pPr>
          </a:lstStyle>
          <a:p>
            <a:pPr lvl="0">
              <a:defRPr/>
            </a:pPr>
            <a:fld id="{EBAA51D4-C16E-48BA-B541-5DF99C5ADAE8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 userDrawn="1"/>
        </p:nvPicPr>
        <p:blipFill rotWithShape="1">
          <a:blip r:embed="rId2"/>
          <a:stretch>
            <a:fillRect/>
          </a:stretch>
        </p:blipFill>
        <p:spPr>
          <a:xfrm>
            <a:off x="0" y="1338"/>
            <a:ext cx="9144000" cy="5140823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"/>
          <p:cNvPicPr>
            <a:picLocks noChangeAspect="1"/>
          </p:cNvPicPr>
          <p:nvPr userDrawn="1"/>
        </p:nvPicPr>
        <p:blipFill rotWithShape="1">
          <a:blip r:embed="rId2"/>
          <a:stretch>
            <a:fillRect/>
          </a:stretch>
        </p:blipFill>
        <p:spPr>
          <a:xfrm>
            <a:off x="0" y="1338"/>
            <a:ext cx="9144000" cy="5140823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구역 머리글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56485-697F-4907-988E-13F34E0968D4}" type="datetime1">
              <a:rPr lang="ko-KR" altLang="en-US"/>
              <a:pPr>
                <a:defRPr/>
              </a:pPr>
              <a:t>2022-08-26</a:t>
            </a:fld>
            <a:endParaRPr lang="ko-KR" altLang="en-US"/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48D7EBEE-FD27-4DC9-8FA9-9CD156058D3A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794A9AAE-C8B8-4F22-BDDB-3403D4499F1C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hf hdr="0" ftr="0" dt="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theme" Target="../theme/theme1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Office 테마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 idx="0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2"/>
            <a:ext cx="2133600" cy="273843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27D3D5F-46EF-4452-A1C4-091DE755716C}" type="datetime1">
              <a:rPr lang="ko-KR" altLang="en-US"/>
              <a:pPr>
                <a:defRPr/>
              </a:pPr>
              <a:t>2022-08-26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2"/>
            <a:ext cx="2133600" cy="273843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solidFill>
                  <a:srgbClr val="898989"/>
                </a:solidFill>
                <a:latin typeface="맑은 고딕"/>
                <a:ea typeface="맑은 고딕"/>
              </a:defRPr>
            </a:lvl1pPr>
          </a:lstStyle>
          <a:p>
            <a:pPr lvl="0">
              <a:defRPr/>
            </a:pPr>
            <a:fld id="{263BD507-0FE8-4280-8C66-8E1E9407CC02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</p:sldLayoutIdLst>
  <p:transition xmlns:mc="http://schemas.openxmlformats.org/markup-compatibility/2006" xmlns:hp="http://schemas.haansoft.com/office/presentation/8.0" mc:Ignorable="hp" hp:hslDur="500"/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Relationship Id="rId3" Type="http://schemas.openxmlformats.org/officeDocument/2006/relationships/image" Target="../media/image12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Relationship Id="rId3" Type="http://schemas.openxmlformats.org/officeDocument/2006/relationships/image" Target="../media/image13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png"  /><Relationship Id="rId3" Type="http://schemas.openxmlformats.org/officeDocument/2006/relationships/image" Target="../media/image15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png"  /><Relationship Id="rId3" Type="http://schemas.openxmlformats.org/officeDocument/2006/relationships/image" Target="../media/image16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png"  /><Relationship Id="rId3" Type="http://schemas.openxmlformats.org/officeDocument/2006/relationships/image" Target="../media/image17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png"  /><Relationship Id="rId3" Type="http://schemas.openxmlformats.org/officeDocument/2006/relationships/image" Target="../media/image18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png"  /><Relationship Id="rId3" Type="http://schemas.openxmlformats.org/officeDocument/2006/relationships/image" Target="../media/image19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0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1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png"  /><Relationship Id="rId3" Type="http://schemas.openxmlformats.org/officeDocument/2006/relationships/image" Target="../media/image4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2.png"  /><Relationship Id="rId3" Type="http://schemas.openxmlformats.org/officeDocument/2006/relationships/image" Target="../media/image4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3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6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Relationship Id="rId3" Type="http://schemas.openxmlformats.org/officeDocument/2006/relationships/image" Target="../media/image7.jpeg"  /><Relationship Id="rId4" Type="http://schemas.openxmlformats.org/officeDocument/2006/relationships/image" Target="../media/image7.jpeg"  /><Relationship Id="rId5" Type="http://schemas.openxmlformats.org/officeDocument/2006/relationships/image" Target="../media/image7.jpeg"  /><Relationship Id="rId6" Type="http://schemas.openxmlformats.org/officeDocument/2006/relationships/image" Target="../media/image7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Relationship Id="rId3" Type="http://schemas.openxmlformats.org/officeDocument/2006/relationships/image" Target="../media/image8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Relationship Id="rId3" Type="http://schemas.openxmlformats.org/officeDocument/2006/relationships/image" Target="../media/image9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Relationship Id="rId3" Type="http://schemas.openxmlformats.org/officeDocument/2006/relationships/image" Target="../media/image10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Relationship Id="rId3" Type="http://schemas.openxmlformats.org/officeDocument/2006/relationships/image" Target="../media/image11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0"/>
          <p:cNvSpPr/>
          <p:nvPr/>
        </p:nvSpPr>
        <p:spPr>
          <a:xfrm>
            <a:off x="4105260" y="80632"/>
            <a:ext cx="4355172" cy="45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kern="0">
                <a:solidFill>
                  <a:schemeClr val="lt1"/>
                </a:solidFill>
                <a:latin typeface="HY견고딕"/>
                <a:ea typeface="HY견고딕"/>
                <a:cs typeface="Arial"/>
              </a:rPr>
              <a:t>www.magicblock.co.kr</a:t>
            </a:r>
            <a:endParaRPr kumimoji="0" lang="en-US" altLang="ko-KR" sz="2400" kern="0">
              <a:solidFill>
                <a:schemeClr val="lt1"/>
              </a:solidFill>
              <a:latin typeface="HY견고딕"/>
              <a:ea typeface="HY견고딕"/>
              <a:cs typeface="Arial"/>
            </a:endParaRPr>
          </a:p>
        </p:txBody>
      </p:sp>
      <p:pic>
        <p:nvPicPr>
          <p:cNvPr id="1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strips dir="rd"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/>
          <p:nvPr/>
        </p:nvSpPr>
        <p:spPr>
          <a:xfrm>
            <a:off x="3834650" y="327715"/>
            <a:ext cx="4337750" cy="51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800" b="1">
                <a:solidFill>
                  <a:srgbClr val="002060"/>
                </a:solidFill>
                <a:effectLst/>
                <a:latin typeface="나눔고딕"/>
                <a:ea typeface="나눔고딕"/>
              </a:rPr>
              <a:t>의 역사</a:t>
            </a:r>
            <a:r>
              <a:rPr lang="en-US" altLang="ko-KR" sz="2800" b="1">
                <a:solidFill>
                  <a:srgbClr val="002060"/>
                </a:solidFill>
                <a:effectLst/>
                <a:latin typeface="나눔고딕"/>
                <a:ea typeface="나눔고딕"/>
              </a:rPr>
              <a:t>(</a:t>
            </a:r>
            <a:r>
              <a:rPr lang="en-US" altLang="ko-KR" sz="2800" b="1">
                <a:solidFill>
                  <a:srgbClr val="002060"/>
                </a:solidFill>
                <a:effectLst/>
                <a:latin typeface=" 윤명조420"/>
                <a:ea typeface=" 윤명조420"/>
              </a:rPr>
              <a:t>Ⅳ</a:t>
            </a:r>
            <a:r>
              <a:rPr lang="en-US" altLang="ko-KR" sz="2800" b="1">
                <a:solidFill>
                  <a:srgbClr val="002060"/>
                </a:solidFill>
                <a:effectLst/>
                <a:latin typeface="나눔고딕"/>
                <a:ea typeface="나눔고딕"/>
              </a:rPr>
              <a:t>)</a:t>
            </a:r>
            <a:endParaRPr lang="en-US" altLang="ko-KR" sz="2800" b="1">
              <a:solidFill>
                <a:srgbClr val="002060"/>
              </a:solidFill>
              <a:effectLst/>
              <a:latin typeface="나눔고딕"/>
              <a:ea typeface="나눔고딕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680083" y="159528"/>
            <a:ext cx="1171836" cy="976778"/>
          </a:xfrm>
          <a:prstGeom prst="rect">
            <a:avLst/>
          </a:prstGeom>
        </p:spPr>
      </p:pic>
      <p:sp>
        <p:nvSpPr>
          <p:cNvPr id="4" name="TextBox 16"/>
          <p:cNvSpPr txBox="1"/>
          <p:nvPr/>
        </p:nvSpPr>
        <p:spPr>
          <a:xfrm>
            <a:off x="1187624" y="1360711"/>
            <a:ext cx="7776864" cy="906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800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▶안용복이 일본으로 건너가 울릉도와 독도가</a:t>
            </a:r>
            <a:endParaRPr lang="ko-KR" altLang="en-US" sz="1800">
              <a:solidFill>
                <a:schemeClr val="accent6">
                  <a:lumMod val="75000"/>
                </a:schemeClr>
              </a:solidFill>
              <a:effectLst/>
              <a:latin typeface="돋움"/>
              <a:ea typeface="돋움"/>
            </a:endParaRPr>
          </a:p>
          <a:p>
            <a:pPr lvl="0">
              <a:defRPr/>
            </a:pPr>
            <a:r>
              <a:rPr lang="en-US" altLang="ko-KR" sz="1800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   </a:t>
            </a:r>
            <a:r>
              <a:rPr lang="ko-KR" altLang="en-US" sz="1800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조선의 영토임을 확인하고 에도막부로부터</a:t>
            </a:r>
            <a:endParaRPr lang="ko-KR" altLang="en-US" sz="1800">
              <a:solidFill>
                <a:schemeClr val="accent6">
                  <a:lumMod val="75000"/>
                </a:schemeClr>
              </a:solidFill>
              <a:effectLst/>
              <a:latin typeface="돋움"/>
              <a:ea typeface="돋움"/>
            </a:endParaRPr>
          </a:p>
          <a:p>
            <a:pPr lvl="0">
              <a:defRPr/>
            </a:pPr>
            <a:r>
              <a:rPr lang="en-US" altLang="ko-KR" sz="1800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   </a:t>
            </a:r>
            <a:r>
              <a:rPr lang="ko-KR" altLang="en-US" sz="1800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서계를 받았다</a:t>
            </a:r>
            <a:r>
              <a:rPr lang="en-US" altLang="ko-KR" sz="1800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.</a:t>
            </a:r>
            <a:endParaRPr lang="ko-KR" altLang="en-US" sz="1800">
              <a:solidFill>
                <a:schemeClr val="accent6">
                  <a:lumMod val="75000"/>
                </a:schemeClr>
              </a:solidFill>
              <a:effectLst/>
              <a:latin typeface="돋움"/>
              <a:ea typeface="돋움"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1403648" y="2495902"/>
            <a:ext cx="7483781" cy="3741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1600">
                <a:effectLst/>
                <a:latin typeface="돋움"/>
                <a:ea typeface="돋움"/>
              </a:rPr>
              <a:t>숙종</a:t>
            </a:r>
            <a:r>
              <a:rPr lang="en-US" altLang="ko-KR" sz="1600">
                <a:effectLst/>
                <a:latin typeface="돋움"/>
                <a:ea typeface="돋움"/>
              </a:rPr>
              <a:t>19</a:t>
            </a:r>
            <a:r>
              <a:rPr lang="ko-KR" altLang="en-US" sz="1600">
                <a:effectLst/>
                <a:latin typeface="돋움"/>
                <a:ea typeface="돋움"/>
              </a:rPr>
              <a:t>년</a:t>
            </a:r>
            <a:r>
              <a:rPr lang="en-US" altLang="ko-KR" sz="1600">
                <a:effectLst/>
                <a:latin typeface="돋움"/>
                <a:ea typeface="돋움"/>
              </a:rPr>
              <a:t>(1693) </a:t>
            </a:r>
            <a:r>
              <a:rPr lang="ko-KR" altLang="en-US" sz="1600">
                <a:effectLst/>
                <a:latin typeface="돋움"/>
                <a:ea typeface="돋움"/>
              </a:rPr>
              <a:t>안용복 일행</a:t>
            </a:r>
            <a:endParaRPr lang="ko-KR" altLang="en-US" sz="1600">
              <a:effectLst/>
              <a:latin typeface="돋움"/>
              <a:ea typeface="돋움"/>
            </a:endParaRPr>
          </a:p>
          <a:p>
            <a:pPr marL="171450" indent="-171450">
              <a:lnSpc>
                <a:spcPct val="120000"/>
              </a:lnSpc>
              <a:buFontTx/>
              <a:buChar char="-"/>
              <a:defRPr/>
            </a:pPr>
            <a:r>
              <a:rPr lang="ko-KR" altLang="en-US" sz="1600">
                <a:effectLst/>
                <a:latin typeface="돋움"/>
                <a:ea typeface="돋움"/>
              </a:rPr>
              <a:t>  울릉도에서 어로활동 중</a:t>
            </a:r>
            <a:r>
              <a:rPr lang="en-US" altLang="ko-KR" sz="1600">
                <a:effectLst/>
                <a:latin typeface="돋움"/>
                <a:ea typeface="돋움"/>
              </a:rPr>
              <a:t>, </a:t>
            </a:r>
            <a:r>
              <a:rPr lang="ko-KR" altLang="en-US" sz="1600">
                <a:effectLst/>
                <a:latin typeface="돋움"/>
                <a:ea typeface="돋움"/>
              </a:rPr>
              <a:t>일본어부들과 충돌하여 오키섬으로 납치당함</a:t>
            </a:r>
            <a:r>
              <a:rPr lang="en-US" altLang="ko-KR" sz="1600">
                <a:effectLst/>
                <a:latin typeface="돋움"/>
                <a:ea typeface="돋움"/>
              </a:rPr>
              <a:t>.</a:t>
            </a:r>
            <a:endParaRPr lang="en-US" altLang="ko-KR" sz="1600">
              <a:effectLst/>
              <a:latin typeface="돋움"/>
              <a:ea typeface="돋움"/>
            </a:endParaRPr>
          </a:p>
          <a:p>
            <a:pPr marL="171450" indent="-171450">
              <a:lnSpc>
                <a:spcPct val="120000"/>
              </a:lnSpc>
              <a:buFontTx/>
              <a:buChar char="-"/>
              <a:defRPr/>
            </a:pPr>
            <a:r>
              <a:rPr lang="ko-KR" altLang="en-US" sz="1600">
                <a:effectLst/>
                <a:latin typeface="돋움"/>
                <a:ea typeface="돋움"/>
              </a:rPr>
              <a:t>  오키도주는 안용복 일행을 돗토리성의 호키슈 태수에게 이송</a:t>
            </a:r>
            <a:r>
              <a:rPr lang="en-US" altLang="ko-KR" sz="1600">
                <a:effectLst/>
                <a:latin typeface="돋움"/>
                <a:ea typeface="돋움"/>
              </a:rPr>
              <a:t>.</a:t>
            </a:r>
            <a:endParaRPr lang="en-US" altLang="ko-KR" sz="1600">
              <a:effectLst/>
              <a:latin typeface="돋움"/>
              <a:ea typeface="돋움"/>
            </a:endParaRPr>
          </a:p>
          <a:p>
            <a:pPr marL="171450" indent="-171450">
              <a:lnSpc>
                <a:spcPct val="120000"/>
              </a:lnSpc>
              <a:buFontTx/>
              <a:buChar char="-"/>
              <a:defRPr/>
            </a:pPr>
            <a:r>
              <a:rPr lang="ko-KR" altLang="en-US" sz="1600">
                <a:effectLst/>
                <a:latin typeface="돋움"/>
                <a:ea typeface="돋움"/>
              </a:rPr>
              <a:t>  안용복은 호키슈 태수에게 울릉도가 조선의 영토임을 강조</a:t>
            </a:r>
            <a:r>
              <a:rPr lang="en-US" altLang="ko-KR" sz="1600">
                <a:effectLst/>
                <a:latin typeface="돋움"/>
                <a:ea typeface="돋움"/>
              </a:rPr>
              <a:t>, </a:t>
            </a:r>
            <a:r>
              <a:rPr lang="ko-KR" altLang="en-US" sz="1600">
                <a:effectLst/>
                <a:latin typeface="돋움"/>
                <a:ea typeface="돋움"/>
              </a:rPr>
              <a:t>일본인들의   출어금지 요구</a:t>
            </a:r>
            <a:r>
              <a:rPr lang="en-US" altLang="ko-KR" sz="1600">
                <a:effectLst/>
                <a:latin typeface="돋움"/>
                <a:ea typeface="돋움"/>
              </a:rPr>
              <a:t>.</a:t>
            </a:r>
            <a:endParaRPr lang="en-US" altLang="ko-KR" sz="1600">
              <a:effectLst/>
              <a:latin typeface="돋움"/>
              <a:ea typeface="돋움"/>
            </a:endParaRPr>
          </a:p>
          <a:p>
            <a:pPr marL="171450" indent="-171450">
              <a:lnSpc>
                <a:spcPct val="120000"/>
              </a:lnSpc>
              <a:buFontTx/>
              <a:buChar char="-"/>
              <a:defRPr/>
            </a:pPr>
            <a:r>
              <a:rPr lang="ko-KR" altLang="en-US" sz="1600">
                <a:effectLst/>
                <a:latin typeface="돋움"/>
                <a:ea typeface="돋움"/>
              </a:rPr>
              <a:t>  호키슈 태수가 에도막부에 보고 </a:t>
            </a:r>
            <a:endParaRPr lang="ko-KR" altLang="en-US" sz="1600">
              <a:effectLst/>
              <a:latin typeface="돋움"/>
              <a:ea typeface="돋움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sz="1600">
                <a:solidFill>
                  <a:srgbClr val="0070c0"/>
                </a:solidFill>
                <a:effectLst/>
                <a:latin typeface="돋움"/>
                <a:ea typeface="돋움"/>
              </a:rPr>
              <a:t>  “</a:t>
            </a:r>
            <a:r>
              <a:rPr lang="ko-KR" altLang="en-US" sz="1600">
                <a:solidFill>
                  <a:srgbClr val="0070c0"/>
                </a:solidFill>
                <a:effectLst/>
                <a:latin typeface="돋움"/>
                <a:ea typeface="돋움"/>
              </a:rPr>
              <a:t>울릉도는 일본의 영토가 아니다</a:t>
            </a:r>
            <a:r>
              <a:rPr lang="en-US" altLang="ko-KR" sz="1600">
                <a:solidFill>
                  <a:srgbClr val="0070c0"/>
                </a:solidFill>
                <a:effectLst/>
                <a:latin typeface="돋움"/>
                <a:ea typeface="돋움"/>
              </a:rPr>
              <a:t>(</a:t>
            </a:r>
            <a:r>
              <a:rPr lang="ko-KR" altLang="en-US" sz="1600">
                <a:solidFill>
                  <a:srgbClr val="0070c0"/>
                </a:solidFill>
                <a:effectLst/>
                <a:latin typeface="돋움"/>
                <a:ea typeface="돋움"/>
              </a:rPr>
              <a:t>鬱陵島非日本界</a:t>
            </a:r>
            <a:r>
              <a:rPr lang="en-US" altLang="ko-KR" sz="1600">
                <a:solidFill>
                  <a:srgbClr val="0070c0"/>
                </a:solidFill>
                <a:effectLst/>
                <a:latin typeface="돋움"/>
                <a:ea typeface="돋움"/>
              </a:rPr>
              <a:t>)”</a:t>
            </a:r>
            <a:r>
              <a:rPr lang="ko-KR" altLang="en-US" sz="1600">
                <a:effectLst/>
                <a:latin typeface="돋움"/>
                <a:ea typeface="돋움"/>
              </a:rPr>
              <a:t>라는 서계를 써주어 일행을 돌려보냄</a:t>
            </a:r>
            <a:r>
              <a:rPr lang="en-US" altLang="ko-KR" sz="1600">
                <a:effectLst/>
                <a:latin typeface="돋움"/>
                <a:ea typeface="돋움"/>
              </a:rPr>
              <a:t>.</a:t>
            </a:r>
            <a:endParaRPr lang="en-US" altLang="ko-KR">
              <a:effectLst/>
              <a:latin typeface=" 윤명조420"/>
              <a:ea typeface=" 윤명조420"/>
            </a:endParaRPr>
          </a:p>
          <a:p>
            <a:pPr>
              <a:lnSpc>
                <a:spcPct val="120000"/>
              </a:lnSpc>
              <a:defRPr/>
            </a:pPr>
            <a:endParaRPr lang="en-US" altLang="ko-KR">
              <a:effectLst/>
              <a:latin typeface=" 윤명조420"/>
              <a:ea typeface=" 윤명조42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>
                <a:effectLst/>
                <a:latin typeface=" 윤명조420"/>
                <a:ea typeface=" 윤명조420"/>
              </a:rPr>
              <a:t>1696</a:t>
            </a:r>
            <a:r>
              <a:rPr lang="ko-KR" altLang="en-US">
                <a:effectLst/>
                <a:latin typeface=" 윤명조420"/>
                <a:ea typeface=" 윤명조420"/>
              </a:rPr>
              <a:t>년 안용복의 오키섬 재차 방문</a:t>
            </a:r>
            <a:endParaRPr lang="ko-KR" altLang="en-US">
              <a:effectLst/>
              <a:latin typeface=" 윤명조420"/>
              <a:ea typeface=" 윤명조420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  <a:defRPr/>
            </a:pPr>
            <a:r>
              <a:rPr lang="ko-KR" altLang="en-US">
                <a:effectLst/>
                <a:latin typeface=" 윤명조420"/>
                <a:ea typeface=" 윤명조420"/>
              </a:rPr>
              <a:t>일본인 어부들의 계속되는 울릉도 독도 침범 근절을 요구</a:t>
            </a:r>
            <a:r>
              <a:rPr lang="en-US" altLang="ko-KR">
                <a:effectLst/>
                <a:latin typeface=" 윤명조420"/>
                <a:ea typeface=" 윤명조420"/>
              </a:rPr>
              <a:t>.</a:t>
            </a:r>
            <a:endParaRPr lang="en-US" altLang="ko-KR">
              <a:effectLst/>
              <a:latin typeface=" 윤명조420"/>
              <a:ea typeface=" 윤명조420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  <a:defRPr/>
            </a:pPr>
            <a:r>
              <a:rPr lang="ko-KR" altLang="en-US">
                <a:effectLst/>
                <a:latin typeface=" 윤명조420"/>
                <a:ea typeface=" 윤명조420"/>
              </a:rPr>
              <a:t>에도막부는 울릉도와 독도에 일본인들이 도해를 금지함</a:t>
            </a:r>
            <a:r>
              <a:rPr lang="en-US" altLang="ko-KR">
                <a:effectLst/>
                <a:latin typeface=" 윤명조420"/>
                <a:ea typeface=" 윤명조420"/>
              </a:rPr>
              <a:t>.</a:t>
            </a:r>
            <a:endParaRPr lang="ko-KR" altLang="en-US">
              <a:effectLst/>
              <a:latin typeface=" 윤명조420"/>
              <a:ea typeface=" 윤명조420"/>
            </a:endParaRPr>
          </a:p>
        </p:txBody>
      </p:sp>
      <p:pic>
        <p:nvPicPr>
          <p:cNvPr id="6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965357" y="-159922"/>
            <a:ext cx="1630979" cy="3235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/>
          <p:nvPr/>
        </p:nvSpPr>
        <p:spPr>
          <a:xfrm>
            <a:off x="3834650" y="327715"/>
            <a:ext cx="4337750" cy="51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800" b="1">
                <a:solidFill>
                  <a:srgbClr val="002060"/>
                </a:solidFill>
                <a:effectLst/>
                <a:latin typeface="나눔고딕"/>
                <a:ea typeface="나눔고딕"/>
              </a:rPr>
              <a:t>의 역사</a:t>
            </a:r>
            <a:r>
              <a:rPr lang="en-US" altLang="ko-KR" sz="2800" b="1">
                <a:solidFill>
                  <a:srgbClr val="002060"/>
                </a:solidFill>
                <a:effectLst/>
                <a:latin typeface="나눔고딕"/>
                <a:ea typeface="나눔고딕"/>
              </a:rPr>
              <a:t>(</a:t>
            </a:r>
            <a:r>
              <a:rPr lang="en-US" altLang="ko-KR" sz="2800" b="1">
                <a:solidFill>
                  <a:srgbClr val="002060"/>
                </a:solidFill>
                <a:effectLst/>
                <a:latin typeface=" 윤명조420"/>
                <a:ea typeface=" 윤명조420"/>
              </a:rPr>
              <a:t>Ⅳ</a:t>
            </a:r>
            <a:r>
              <a:rPr lang="en-US" altLang="ko-KR" sz="2800" b="1">
                <a:solidFill>
                  <a:srgbClr val="002060"/>
                </a:solidFill>
                <a:effectLst/>
                <a:latin typeface="나눔고딕"/>
                <a:ea typeface="나눔고딕"/>
              </a:rPr>
              <a:t>)</a:t>
            </a:r>
            <a:endParaRPr lang="en-US" altLang="ko-KR" sz="2800" b="1">
              <a:solidFill>
                <a:srgbClr val="002060"/>
              </a:solidFill>
              <a:effectLst/>
              <a:latin typeface="나눔고딕"/>
              <a:ea typeface="나눔고딕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680083" y="159528"/>
            <a:ext cx="1171836" cy="976778"/>
          </a:xfrm>
          <a:prstGeom prst="rect">
            <a:avLst/>
          </a:prstGeom>
        </p:spPr>
      </p:pic>
      <p:sp>
        <p:nvSpPr>
          <p:cNvPr id="4" name="TextBox 16"/>
          <p:cNvSpPr txBox="1"/>
          <p:nvPr/>
        </p:nvSpPr>
        <p:spPr>
          <a:xfrm>
            <a:off x="1336691" y="1611389"/>
            <a:ext cx="3704409" cy="44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400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▶서기 </a:t>
            </a:r>
            <a:r>
              <a:rPr lang="en-US" altLang="ko-KR" sz="2400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512</a:t>
            </a:r>
            <a:r>
              <a:rPr lang="ko-KR" altLang="en-US" sz="2400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년 삼국사기</a:t>
            </a:r>
            <a:endParaRPr lang="ko-KR" altLang="en-US" sz="2400">
              <a:solidFill>
                <a:schemeClr val="accent6">
                  <a:lumMod val="75000"/>
                </a:schemeClr>
              </a:solidFill>
              <a:latin typeface="돋움"/>
              <a:ea typeface="돋움"/>
            </a:endParaRPr>
          </a:p>
        </p:txBody>
      </p:sp>
      <p:sp>
        <p:nvSpPr>
          <p:cNvPr id="5" name="TextBox 19"/>
          <p:cNvSpPr txBox="1"/>
          <p:nvPr/>
        </p:nvSpPr>
        <p:spPr>
          <a:xfrm>
            <a:off x="1336691" y="2284935"/>
            <a:ext cx="3744416" cy="573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600">
                <a:latin typeface="돋움"/>
                <a:ea typeface="돋움"/>
              </a:rPr>
              <a:t>독도는 서기 </a:t>
            </a:r>
            <a:r>
              <a:rPr lang="en-US" altLang="ko-KR" sz="1600">
                <a:latin typeface="돋움"/>
                <a:ea typeface="돋움"/>
              </a:rPr>
              <a:t>512</a:t>
            </a:r>
            <a:r>
              <a:rPr lang="ko-KR" altLang="en-US" sz="1600">
                <a:latin typeface="돋움"/>
                <a:ea typeface="돋움"/>
              </a:rPr>
              <a:t>년 신라가 우산국을</a:t>
            </a:r>
            <a:endParaRPr lang="ko-KR" altLang="en-US" sz="1600">
              <a:latin typeface="돋움"/>
              <a:ea typeface="돋움"/>
            </a:endParaRPr>
          </a:p>
          <a:p>
            <a:pPr lvl="0">
              <a:defRPr/>
            </a:pPr>
            <a:r>
              <a:rPr lang="ko-KR" altLang="en-US" sz="1600">
                <a:latin typeface="돋움"/>
                <a:ea typeface="돋움"/>
              </a:rPr>
              <a:t>복속한 이래 한국의 영토이다</a:t>
            </a:r>
            <a:r>
              <a:rPr lang="en-US" altLang="ko-KR" sz="1600">
                <a:latin typeface="돋움"/>
                <a:ea typeface="돋움"/>
              </a:rPr>
              <a:t>.</a:t>
            </a:r>
            <a:endParaRPr lang="ko-KR" altLang="en-US" sz="1600">
              <a:latin typeface="돋움"/>
              <a:ea typeface="돋움"/>
            </a:endParaRPr>
          </a:p>
        </p:txBody>
      </p:sp>
      <p:pic>
        <p:nvPicPr>
          <p:cNvPr id="6" name="그림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364087" y="945738"/>
            <a:ext cx="2489359" cy="172423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TextBox 12"/>
          <p:cNvSpPr txBox="1"/>
          <p:nvPr/>
        </p:nvSpPr>
        <p:spPr>
          <a:xfrm>
            <a:off x="1336691" y="3090090"/>
            <a:ext cx="7195749" cy="1834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600">
                <a:effectLst/>
                <a:latin typeface="돋움"/>
                <a:ea typeface="돋움"/>
              </a:rPr>
              <a:t>독도가 한국의 영토가 된 역사적 근거 </a:t>
            </a:r>
            <a:r>
              <a:rPr lang="en-US" altLang="ko-KR" sz="1600">
                <a:effectLst/>
                <a:latin typeface="돋움"/>
                <a:ea typeface="돋움"/>
              </a:rPr>
              <a:t>(</a:t>
            </a:r>
            <a:r>
              <a:rPr lang="ko-KR" altLang="en-US" sz="1600">
                <a:effectLst/>
                <a:latin typeface="돋움"/>
                <a:ea typeface="돋움"/>
              </a:rPr>
              <a:t>「삼국사기」</a:t>
            </a:r>
            <a:r>
              <a:rPr lang="en-US" altLang="ko-KR" sz="1600">
                <a:effectLst/>
                <a:latin typeface="돋움"/>
                <a:ea typeface="돋움"/>
              </a:rPr>
              <a:t>(</a:t>
            </a:r>
            <a:r>
              <a:rPr lang="ko-KR" altLang="en-US" sz="1600">
                <a:effectLst/>
                <a:latin typeface="돋움"/>
                <a:ea typeface="돋움"/>
              </a:rPr>
              <a:t>권</a:t>
            </a:r>
            <a:r>
              <a:rPr lang="en-US" altLang="ko-KR" sz="1600">
                <a:effectLst/>
                <a:latin typeface="돋움"/>
                <a:ea typeface="돋움"/>
              </a:rPr>
              <a:t>4)</a:t>
            </a:r>
            <a:r>
              <a:rPr lang="ko-KR" altLang="en-US" sz="1600">
                <a:effectLst/>
                <a:latin typeface="돋움"/>
                <a:ea typeface="돋움"/>
              </a:rPr>
              <a:t>의 기록  </a:t>
            </a:r>
            <a:r>
              <a:rPr lang="en-US" altLang="ko-KR" sz="1600">
                <a:effectLst/>
                <a:latin typeface="돋움"/>
                <a:ea typeface="돋움"/>
              </a:rPr>
              <a:t>)</a:t>
            </a:r>
            <a:endParaRPr lang="en-US" altLang="ko-KR" sz="1600">
              <a:effectLst/>
              <a:latin typeface="돋움"/>
              <a:ea typeface="돋움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sz="1600">
                <a:solidFill>
                  <a:srgbClr val="0070c0"/>
                </a:solidFill>
                <a:effectLst/>
                <a:latin typeface="돋움"/>
                <a:ea typeface="돋움"/>
              </a:rPr>
              <a:t>지증왕 </a:t>
            </a:r>
            <a:r>
              <a:rPr lang="en-US" altLang="ko-KR" sz="1600">
                <a:solidFill>
                  <a:srgbClr val="0070c0"/>
                </a:solidFill>
                <a:effectLst/>
                <a:latin typeface="돋움"/>
                <a:ea typeface="돋움"/>
              </a:rPr>
              <a:t>13</a:t>
            </a:r>
            <a:r>
              <a:rPr lang="ko-KR" altLang="en-US" sz="1600">
                <a:solidFill>
                  <a:srgbClr val="0070c0"/>
                </a:solidFill>
                <a:effectLst/>
                <a:latin typeface="돋움"/>
                <a:ea typeface="돋움"/>
              </a:rPr>
              <a:t>년</a:t>
            </a:r>
            <a:r>
              <a:rPr lang="en-US" altLang="ko-KR" sz="1600">
                <a:solidFill>
                  <a:srgbClr val="0070c0"/>
                </a:solidFill>
                <a:effectLst/>
                <a:latin typeface="돋움"/>
                <a:ea typeface="돋움"/>
              </a:rPr>
              <a:t>(512)</a:t>
            </a:r>
            <a:r>
              <a:rPr lang="ko-KR" altLang="en-US" sz="1600">
                <a:solidFill>
                  <a:srgbClr val="0070c0"/>
                </a:solidFill>
                <a:effectLst/>
                <a:latin typeface="돋움"/>
                <a:ea typeface="돋움"/>
              </a:rPr>
              <a:t>  신라 하슬라주의 군주인 이사부가  우산국을 정복</a:t>
            </a:r>
            <a:endParaRPr lang="ko-KR" altLang="en-US" sz="1600">
              <a:solidFill>
                <a:srgbClr val="0070c0"/>
              </a:solidFill>
              <a:effectLst/>
              <a:latin typeface="돋움"/>
              <a:ea typeface="돋움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돋움"/>
                <a:ea typeface="돋움"/>
              </a:rPr>
              <a:t>       (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돋움"/>
                <a:ea typeface="돋움"/>
              </a:rPr>
              <a:t>우산국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돋움"/>
                <a:ea typeface="돋움"/>
              </a:rPr>
              <a:t>: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돋움"/>
                <a:ea typeface="돋움"/>
              </a:rPr>
              <a:t> 울릉도를 중심으로 한 주변의 부속 도서들을 세력권에 둔 소국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돋움"/>
                <a:ea typeface="돋움"/>
              </a:rPr>
              <a:t>)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effectLst/>
              <a:latin typeface="돋움"/>
              <a:ea typeface="돋움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sz="1600">
                <a:effectLst/>
                <a:latin typeface="돋움"/>
                <a:ea typeface="돋움"/>
              </a:rPr>
              <a:t>즉</a:t>
            </a:r>
            <a:r>
              <a:rPr lang="en-US" altLang="ko-KR" sz="1600">
                <a:effectLst/>
                <a:latin typeface="돋움"/>
                <a:ea typeface="돋움"/>
              </a:rPr>
              <a:t>, </a:t>
            </a:r>
            <a:r>
              <a:rPr lang="ko-KR" altLang="en-US" sz="1600">
                <a:effectLst/>
                <a:latin typeface="돋움"/>
                <a:ea typeface="돋움"/>
              </a:rPr>
              <a:t>독도는 울릉도의 부속 도서로서 신라의 영토가 되었고</a:t>
            </a:r>
            <a:r>
              <a:rPr lang="en-US" altLang="ko-KR" sz="1600">
                <a:effectLst/>
                <a:latin typeface="돋움"/>
                <a:ea typeface="돋움"/>
              </a:rPr>
              <a:t>, </a:t>
            </a:r>
            <a:endParaRPr lang="en-US" altLang="ko-KR" sz="1600">
              <a:effectLst/>
              <a:latin typeface="돋움"/>
              <a:ea typeface="돋움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sz="1600">
                <a:effectLst/>
                <a:latin typeface="돋움"/>
                <a:ea typeface="돋움"/>
              </a:rPr>
              <a:t>한반도의 역사와 문화권 내에 편입</a:t>
            </a:r>
            <a:r>
              <a:rPr lang="en-US" altLang="ko-KR" sz="1600">
                <a:effectLst/>
                <a:latin typeface="돋움"/>
                <a:ea typeface="돋움"/>
              </a:rPr>
              <a:t>.</a:t>
            </a:r>
            <a:endParaRPr lang="ko-KR" altLang="en-US" sz="1600">
              <a:effectLst/>
              <a:latin typeface="돋움"/>
              <a:ea typeface="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195736" y="203590"/>
            <a:ext cx="3659412" cy="1072015"/>
          </a:xfrm>
          <a:prstGeom prst="rect">
            <a:avLst/>
          </a:prstGeom>
        </p:spPr>
      </p:pic>
      <p:sp>
        <p:nvSpPr>
          <p:cNvPr id="5" name="TextBox 16"/>
          <p:cNvSpPr txBox="1"/>
          <p:nvPr/>
        </p:nvSpPr>
        <p:spPr>
          <a:xfrm>
            <a:off x="5994889" y="411510"/>
            <a:ext cx="1961487" cy="520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800" b="1">
                <a:solidFill>
                  <a:srgbClr val="002060"/>
                </a:solidFill>
                <a:effectLst/>
                <a:latin typeface="나눔고딕"/>
                <a:ea typeface="나눔고딕"/>
              </a:rPr>
              <a:t>특징</a:t>
            </a:r>
            <a:endParaRPr lang="ko-KR" altLang="en-US" sz="2800" b="1">
              <a:solidFill>
                <a:srgbClr val="002060"/>
              </a:solidFill>
              <a:effectLst/>
              <a:latin typeface="나눔고딕"/>
              <a:ea typeface="나눔고딕"/>
            </a:endParaRPr>
          </a:p>
        </p:txBody>
      </p:sp>
      <p:sp>
        <p:nvSpPr>
          <p:cNvPr id="7" name="TextBox 19"/>
          <p:cNvSpPr txBox="1"/>
          <p:nvPr/>
        </p:nvSpPr>
        <p:spPr>
          <a:xfrm>
            <a:off x="1403648" y="1779662"/>
            <a:ext cx="5256584" cy="228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600">
                <a:latin typeface="돋움"/>
                <a:ea typeface="돋움"/>
              </a:rPr>
              <a:t>- 정밀 항공 독도 사진을 등고선으로 입체화</a:t>
            </a:r>
            <a:endParaRPr lang="ko-KR" altLang="en-US" sz="1600">
              <a:latin typeface="돋움"/>
              <a:ea typeface="돋움"/>
            </a:endParaRPr>
          </a:p>
          <a:p>
            <a:pPr lvl="0">
              <a:defRPr/>
            </a:pPr>
            <a:endParaRPr lang="ko-KR" altLang="en-US" sz="1600">
              <a:latin typeface="돋움"/>
              <a:ea typeface="돋움"/>
            </a:endParaRPr>
          </a:p>
          <a:p>
            <a:pPr lvl="0">
              <a:defRPr/>
            </a:pPr>
            <a:r>
              <a:rPr lang="ko-KR" altLang="en-US" sz="1600">
                <a:latin typeface="돋움"/>
                <a:ea typeface="돋움"/>
              </a:rPr>
              <a:t>- 아름다운 선율의 오르골 음악 (어떤 음악일까요?) </a:t>
            </a:r>
            <a:endParaRPr lang="ko-KR" altLang="en-US" sz="1600">
              <a:latin typeface="돋움"/>
              <a:ea typeface="돋움"/>
            </a:endParaRPr>
          </a:p>
          <a:p>
            <a:pPr lvl="0">
              <a:defRPr/>
            </a:pPr>
            <a:endParaRPr lang="ko-KR" altLang="en-US" sz="1600">
              <a:latin typeface="돋움"/>
              <a:ea typeface="돋움"/>
            </a:endParaRPr>
          </a:p>
          <a:p>
            <a:pPr lvl="0">
              <a:defRPr/>
            </a:pPr>
            <a:r>
              <a:rPr lang="ko-KR" altLang="en-US" sz="1600">
                <a:latin typeface="돋움"/>
                <a:ea typeface="돋움"/>
              </a:rPr>
              <a:t>- 견고한 접착우드락을 활용 준비물 없이 조립 용이</a:t>
            </a:r>
            <a:endParaRPr lang="ko-KR" altLang="en-US" sz="1600">
              <a:latin typeface="돋움"/>
              <a:ea typeface="돋움"/>
            </a:endParaRPr>
          </a:p>
          <a:p>
            <a:pPr lvl="0">
              <a:defRPr/>
            </a:pPr>
            <a:endParaRPr lang="ko-KR" altLang="en-US" sz="1600">
              <a:latin typeface="돋움"/>
              <a:ea typeface="돋움"/>
            </a:endParaRPr>
          </a:p>
          <a:p>
            <a:pPr lvl="0">
              <a:defRPr/>
            </a:pPr>
            <a:r>
              <a:rPr lang="ko-KR" altLang="en-US" sz="1600">
                <a:latin typeface="돋움"/>
                <a:ea typeface="돋움"/>
              </a:rPr>
              <a:t>- 학생들에게 독도의 중요성 교육하는 체험 활동</a:t>
            </a:r>
            <a:endParaRPr lang="ko-KR" altLang="en-US" sz="1600">
              <a:latin typeface="돋움"/>
              <a:ea typeface="돋움"/>
            </a:endParaRPr>
          </a:p>
          <a:p>
            <a:pPr lvl="0">
              <a:defRPr/>
            </a:pPr>
            <a:endParaRPr lang="ko-KR" altLang="en-US" sz="1600">
              <a:latin typeface="돋움"/>
              <a:ea typeface="돋움"/>
            </a:endParaRPr>
          </a:p>
          <a:p>
            <a:pPr lvl="0">
              <a:defRPr/>
            </a:pPr>
            <a:r>
              <a:rPr lang="ko-KR" altLang="en-US" sz="1600">
                <a:latin typeface="돋움"/>
                <a:ea typeface="돋움"/>
              </a:rPr>
              <a:t>- 독도 바다 속 생태계 관찰</a:t>
            </a:r>
            <a:endParaRPr lang="ko-KR" altLang="en-US" sz="1600">
              <a:latin typeface="돋움"/>
              <a:ea typeface="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195736" y="203590"/>
            <a:ext cx="3659412" cy="1072015"/>
          </a:xfrm>
          <a:prstGeom prst="rect">
            <a:avLst/>
          </a:prstGeom>
        </p:spPr>
      </p:pic>
      <p:sp>
        <p:nvSpPr>
          <p:cNvPr id="3" name="TextBox 16"/>
          <p:cNvSpPr txBox="1"/>
          <p:nvPr/>
        </p:nvSpPr>
        <p:spPr>
          <a:xfrm>
            <a:off x="5994889" y="411510"/>
            <a:ext cx="1961487" cy="520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800" b="1">
                <a:solidFill>
                  <a:srgbClr val="002060"/>
                </a:solidFill>
                <a:effectLst/>
                <a:latin typeface="나눔고딕"/>
                <a:ea typeface="나눔고딕"/>
              </a:rPr>
              <a:t>구성</a:t>
            </a:r>
            <a:endParaRPr lang="ko-KR" altLang="en-US" sz="2800" b="1">
              <a:solidFill>
                <a:srgbClr val="002060"/>
              </a:solidFill>
              <a:effectLst/>
              <a:latin typeface="나눔고딕"/>
              <a:ea typeface="나눔고딕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195736" y="1203598"/>
            <a:ext cx="5972536" cy="367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195736" y="203590"/>
            <a:ext cx="3659412" cy="1072015"/>
          </a:xfrm>
          <a:prstGeom prst="rect">
            <a:avLst/>
          </a:prstGeom>
        </p:spPr>
      </p:pic>
      <p:sp>
        <p:nvSpPr>
          <p:cNvPr id="3" name="TextBox 16"/>
          <p:cNvSpPr txBox="1"/>
          <p:nvPr/>
        </p:nvSpPr>
        <p:spPr>
          <a:xfrm>
            <a:off x="5994889" y="411510"/>
            <a:ext cx="2681567" cy="520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800" b="1">
                <a:solidFill>
                  <a:srgbClr val="002060"/>
                </a:solidFill>
                <a:effectLst/>
                <a:latin typeface="나눔고딕"/>
                <a:ea typeface="나눔고딕"/>
              </a:rPr>
              <a:t>만드는 순서</a:t>
            </a:r>
            <a:r>
              <a:rPr lang="en-US" altLang="ko-KR" sz="2800" b="1">
                <a:solidFill>
                  <a:srgbClr val="002060"/>
                </a:solidFill>
                <a:effectLst/>
                <a:latin typeface="나눔고딕"/>
                <a:ea typeface="나눔고딕"/>
              </a:rPr>
              <a:t>1</a:t>
            </a:r>
            <a:endParaRPr lang="en-US" altLang="ko-KR" sz="2800" b="1">
              <a:solidFill>
                <a:srgbClr val="002060"/>
              </a:solidFill>
              <a:effectLst/>
              <a:latin typeface="나눔고딕"/>
              <a:ea typeface="나눔고딕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55576" y="1563638"/>
            <a:ext cx="7280093" cy="3303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195736" y="203590"/>
            <a:ext cx="3659412" cy="1072015"/>
          </a:xfrm>
          <a:prstGeom prst="rect">
            <a:avLst/>
          </a:prstGeom>
        </p:spPr>
      </p:pic>
      <p:sp>
        <p:nvSpPr>
          <p:cNvPr id="3" name="TextBox 16"/>
          <p:cNvSpPr txBox="1"/>
          <p:nvPr/>
        </p:nvSpPr>
        <p:spPr>
          <a:xfrm>
            <a:off x="5994889" y="411510"/>
            <a:ext cx="2681567" cy="520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800" b="1">
                <a:solidFill>
                  <a:srgbClr val="002060"/>
                </a:solidFill>
                <a:effectLst/>
                <a:latin typeface="나눔고딕"/>
                <a:ea typeface="나눔고딕"/>
              </a:rPr>
              <a:t>만드는 순서</a:t>
            </a:r>
            <a:r>
              <a:rPr lang="en-US" altLang="ko-KR" sz="2800" b="1">
                <a:solidFill>
                  <a:srgbClr val="002060"/>
                </a:solidFill>
                <a:effectLst/>
                <a:latin typeface="나눔고딕"/>
                <a:ea typeface="나눔고딕"/>
              </a:rPr>
              <a:t>2</a:t>
            </a:r>
            <a:endParaRPr lang="en-US" altLang="ko-KR" sz="2800" b="1">
              <a:solidFill>
                <a:srgbClr val="002060"/>
              </a:solidFill>
              <a:effectLst/>
              <a:latin typeface="나눔고딕"/>
              <a:ea typeface="나눔고딕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33771" y="1779662"/>
            <a:ext cx="8676456" cy="2334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195736" y="203590"/>
            <a:ext cx="3659412" cy="1072015"/>
          </a:xfrm>
          <a:prstGeom prst="rect">
            <a:avLst/>
          </a:prstGeom>
        </p:spPr>
      </p:pic>
      <p:sp>
        <p:nvSpPr>
          <p:cNvPr id="3" name="TextBox 16"/>
          <p:cNvSpPr txBox="1"/>
          <p:nvPr/>
        </p:nvSpPr>
        <p:spPr>
          <a:xfrm>
            <a:off x="5994889" y="411510"/>
            <a:ext cx="2681567" cy="520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800" b="1">
                <a:solidFill>
                  <a:srgbClr val="002060"/>
                </a:solidFill>
                <a:effectLst/>
                <a:latin typeface="나눔고딕"/>
                <a:ea typeface="나눔고딕"/>
              </a:rPr>
              <a:t>만드는 순서</a:t>
            </a:r>
            <a:r>
              <a:rPr lang="en-US" altLang="ko-KR" sz="2800" b="1">
                <a:solidFill>
                  <a:srgbClr val="002060"/>
                </a:solidFill>
                <a:effectLst/>
                <a:latin typeface="나눔고딕"/>
                <a:ea typeface="나눔고딕"/>
              </a:rPr>
              <a:t>3</a:t>
            </a:r>
            <a:endParaRPr lang="en-US" altLang="ko-KR" sz="2800" b="1">
              <a:solidFill>
                <a:srgbClr val="002060"/>
              </a:solidFill>
              <a:effectLst/>
              <a:latin typeface="나눔고딕"/>
              <a:ea typeface="나눔고딕"/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27583" y="1713530"/>
            <a:ext cx="7488832" cy="2931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195736" y="203590"/>
            <a:ext cx="3659412" cy="1072015"/>
          </a:xfrm>
          <a:prstGeom prst="rect">
            <a:avLst/>
          </a:prstGeom>
        </p:spPr>
      </p:pic>
      <p:sp>
        <p:nvSpPr>
          <p:cNvPr id="3" name="TextBox 16"/>
          <p:cNvSpPr txBox="1"/>
          <p:nvPr/>
        </p:nvSpPr>
        <p:spPr>
          <a:xfrm>
            <a:off x="5994889" y="411510"/>
            <a:ext cx="2681567" cy="520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800" b="1">
                <a:solidFill>
                  <a:srgbClr val="002060"/>
                </a:solidFill>
                <a:effectLst/>
                <a:latin typeface="나눔고딕"/>
                <a:ea typeface="나눔고딕"/>
              </a:rPr>
              <a:t>만드는 순서</a:t>
            </a:r>
            <a:r>
              <a:rPr lang="en-US" altLang="ko-KR" sz="2800" b="1">
                <a:solidFill>
                  <a:srgbClr val="002060"/>
                </a:solidFill>
                <a:effectLst/>
                <a:latin typeface="나눔고딕"/>
                <a:ea typeface="나눔고딕"/>
              </a:rPr>
              <a:t>4</a:t>
            </a:r>
            <a:endParaRPr lang="en-US" altLang="ko-KR" sz="2800" b="1">
              <a:solidFill>
                <a:srgbClr val="002060"/>
              </a:solidFill>
              <a:effectLst/>
              <a:latin typeface="나눔고딕"/>
              <a:ea typeface="나눔고딕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39551" y="1494921"/>
            <a:ext cx="7920880" cy="3165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83568" y="553626"/>
            <a:ext cx="7904549" cy="4036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67544" y="1029096"/>
            <a:ext cx="8376630" cy="3846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8"/>
          <p:cNvSpPr/>
          <p:nvPr/>
        </p:nvSpPr>
        <p:spPr>
          <a:xfrm>
            <a:off x="5191089" y="2571750"/>
            <a:ext cx="2937851" cy="2376264"/>
          </a:xfrm>
          <a:prstGeom prst="roundRect">
            <a:avLst>
              <a:gd name="adj" fmla="val 102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" name="TextBox 4"/>
          <p:cNvSpPr txBox="1"/>
          <p:nvPr/>
        </p:nvSpPr>
        <p:spPr>
          <a:xfrm>
            <a:off x="467544" y="2571750"/>
            <a:ext cx="4968552" cy="2271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300" b="1">
                <a:latin typeface="돋움"/>
                <a:ea typeface="돋움"/>
              </a:rPr>
              <a:t>▶행정구역 </a:t>
            </a:r>
            <a:r>
              <a:rPr lang="ko-KR" altLang="en-US" sz="1300" b="1">
                <a:solidFill>
                  <a:srgbClr val="ff0000"/>
                </a:solidFill>
                <a:latin typeface="돋움"/>
                <a:ea typeface="돋움"/>
              </a:rPr>
              <a:t>경상북도 울릉군 울릉읍 독도리 </a:t>
            </a:r>
            <a:endParaRPr lang="ko-KR" altLang="en-US" sz="1300" b="1">
              <a:solidFill>
                <a:srgbClr val="ff0000"/>
              </a:solidFill>
              <a:latin typeface="돋움"/>
              <a:ea typeface="돋움"/>
            </a:endParaRPr>
          </a:p>
          <a:p>
            <a:pPr lvl="0">
              <a:defRPr/>
            </a:pPr>
            <a:r>
              <a:rPr lang="ko-KR" altLang="en-US" sz="1300" b="1">
                <a:latin typeface="돋움"/>
                <a:ea typeface="돋움"/>
              </a:rPr>
              <a:t> </a:t>
            </a:r>
            <a:endParaRPr lang="ko-KR" altLang="en-US" sz="1300" b="1">
              <a:latin typeface="돋움"/>
              <a:ea typeface="돋움"/>
            </a:endParaRPr>
          </a:p>
          <a:p>
            <a:pPr lvl="0">
              <a:defRPr/>
            </a:pPr>
            <a:r>
              <a:rPr lang="ko-KR" altLang="en-US" sz="1300" b="1">
                <a:latin typeface="돋움"/>
                <a:ea typeface="돋움"/>
              </a:rPr>
              <a:t>▶위치</a:t>
            </a:r>
            <a:endParaRPr lang="ko-KR" altLang="en-US" sz="1300" b="1">
              <a:latin typeface="돋움"/>
              <a:ea typeface="돋움"/>
            </a:endParaRPr>
          </a:p>
          <a:p>
            <a:pPr lvl="0">
              <a:defRPr/>
            </a:pPr>
            <a:r>
              <a:rPr lang="en-US" altLang="ko-KR" sz="1300" b="1">
                <a:latin typeface="돋움"/>
                <a:ea typeface="돋움"/>
              </a:rPr>
              <a:t>·</a:t>
            </a:r>
            <a:r>
              <a:rPr lang="ko-KR" altLang="en-US" sz="1300" b="1">
                <a:latin typeface="돋움"/>
                <a:ea typeface="돋움"/>
              </a:rPr>
              <a:t>동도 </a:t>
            </a:r>
            <a:r>
              <a:rPr lang="en-US" altLang="ko-KR" sz="1300" b="1">
                <a:latin typeface="돋움"/>
                <a:ea typeface="돋움"/>
              </a:rPr>
              <a:t>: </a:t>
            </a:r>
            <a:r>
              <a:rPr lang="ko-KR" altLang="en-US" sz="1300" b="1">
                <a:latin typeface="돋움"/>
                <a:ea typeface="돋움"/>
              </a:rPr>
              <a:t>북위 </a:t>
            </a:r>
            <a:r>
              <a:rPr lang="en-US" altLang="ko-KR" sz="1300" b="1">
                <a:latin typeface="돋움"/>
                <a:ea typeface="돋움"/>
              </a:rPr>
              <a:t>37</a:t>
            </a:r>
            <a:r>
              <a:rPr lang="ko-KR" altLang="en-US" sz="1300" b="1">
                <a:latin typeface="돋움"/>
                <a:ea typeface="돋움"/>
              </a:rPr>
              <a:t>도 </a:t>
            </a:r>
            <a:r>
              <a:rPr lang="en-US" altLang="ko-KR" sz="1300" b="1">
                <a:latin typeface="돋움"/>
                <a:ea typeface="돋움"/>
              </a:rPr>
              <a:t>14</a:t>
            </a:r>
            <a:r>
              <a:rPr lang="ko-KR" altLang="en-US" sz="1300" b="1">
                <a:latin typeface="돋움"/>
                <a:ea typeface="돋움"/>
              </a:rPr>
              <a:t>분 </a:t>
            </a:r>
            <a:r>
              <a:rPr lang="en-US" altLang="ko-KR" sz="1300" b="1">
                <a:latin typeface="돋움"/>
                <a:ea typeface="돋움"/>
              </a:rPr>
              <a:t>26.8</a:t>
            </a:r>
            <a:r>
              <a:rPr lang="ko-KR" altLang="en-US" sz="1300" b="1">
                <a:latin typeface="돋움"/>
                <a:ea typeface="돋움"/>
              </a:rPr>
              <a:t>초</a:t>
            </a:r>
            <a:r>
              <a:rPr lang="en-US" altLang="ko-KR" sz="1300" b="1">
                <a:latin typeface="돋움"/>
                <a:ea typeface="돋움"/>
              </a:rPr>
              <a:t>, </a:t>
            </a:r>
            <a:r>
              <a:rPr lang="ko-KR" altLang="en-US" sz="1300" b="1">
                <a:latin typeface="돋움"/>
                <a:ea typeface="돋움"/>
              </a:rPr>
              <a:t>동경 </a:t>
            </a:r>
            <a:r>
              <a:rPr lang="en-US" altLang="ko-KR" sz="1300" b="1">
                <a:latin typeface="돋움"/>
                <a:ea typeface="돋움"/>
              </a:rPr>
              <a:t>131</a:t>
            </a:r>
            <a:r>
              <a:rPr lang="ko-KR" altLang="en-US" sz="1300" b="1">
                <a:latin typeface="돋움"/>
                <a:ea typeface="돋움"/>
              </a:rPr>
              <a:t>도 </a:t>
            </a:r>
            <a:r>
              <a:rPr lang="en-US" altLang="ko-KR" sz="1300" b="1">
                <a:latin typeface="돋움"/>
                <a:ea typeface="돋움"/>
              </a:rPr>
              <a:t>52</a:t>
            </a:r>
            <a:r>
              <a:rPr lang="ko-KR" altLang="en-US" sz="1300" b="1">
                <a:latin typeface="돋움"/>
                <a:ea typeface="돋움"/>
              </a:rPr>
              <a:t>분 </a:t>
            </a:r>
            <a:r>
              <a:rPr lang="en-US" altLang="ko-KR" sz="1300" b="1">
                <a:latin typeface="돋움"/>
                <a:ea typeface="돋움"/>
              </a:rPr>
              <a:t>10.4</a:t>
            </a:r>
            <a:r>
              <a:rPr lang="ko-KR" altLang="en-US" sz="1300" b="1">
                <a:latin typeface="돋움"/>
                <a:ea typeface="돋움"/>
              </a:rPr>
              <a:t>초</a:t>
            </a:r>
            <a:endParaRPr lang="ko-KR" altLang="en-US" sz="1300" b="1">
              <a:latin typeface="돋움"/>
              <a:ea typeface="돋움"/>
            </a:endParaRPr>
          </a:p>
          <a:p>
            <a:pPr lvl="0">
              <a:defRPr/>
            </a:pPr>
            <a:r>
              <a:rPr lang="en-US" altLang="ko-KR" sz="1300" b="1">
                <a:latin typeface="돋움"/>
                <a:ea typeface="돋움"/>
              </a:rPr>
              <a:t>·</a:t>
            </a:r>
            <a:r>
              <a:rPr lang="ko-KR" altLang="en-US" sz="1300" b="1">
                <a:latin typeface="돋움"/>
                <a:ea typeface="돋움"/>
              </a:rPr>
              <a:t>서도 </a:t>
            </a:r>
            <a:r>
              <a:rPr lang="en-US" altLang="ko-KR" sz="1300" b="1">
                <a:latin typeface="돋움"/>
                <a:ea typeface="돋움"/>
              </a:rPr>
              <a:t>: </a:t>
            </a:r>
            <a:r>
              <a:rPr lang="ko-KR" altLang="en-US" sz="1300" b="1">
                <a:latin typeface="돋움"/>
                <a:ea typeface="돋움"/>
              </a:rPr>
              <a:t>북위 </a:t>
            </a:r>
            <a:r>
              <a:rPr lang="en-US" altLang="ko-KR" sz="1300" b="1">
                <a:latin typeface="돋움"/>
                <a:ea typeface="돋움"/>
              </a:rPr>
              <a:t>37</a:t>
            </a:r>
            <a:r>
              <a:rPr lang="ko-KR" altLang="en-US" sz="1300" b="1">
                <a:latin typeface="돋움"/>
                <a:ea typeface="돋움"/>
              </a:rPr>
              <a:t>도 </a:t>
            </a:r>
            <a:r>
              <a:rPr lang="en-US" altLang="ko-KR" sz="1300" b="1">
                <a:latin typeface="돋움"/>
                <a:ea typeface="돋움"/>
              </a:rPr>
              <a:t>14</a:t>
            </a:r>
            <a:r>
              <a:rPr lang="ko-KR" altLang="en-US" sz="1300" b="1">
                <a:latin typeface="돋움"/>
                <a:ea typeface="돋움"/>
              </a:rPr>
              <a:t>분 </a:t>
            </a:r>
            <a:r>
              <a:rPr lang="en-US" altLang="ko-KR" sz="1300" b="1">
                <a:latin typeface="돋움"/>
                <a:ea typeface="돋움"/>
              </a:rPr>
              <a:t>30.6</a:t>
            </a:r>
            <a:r>
              <a:rPr lang="ko-KR" altLang="en-US" sz="1300" b="1">
                <a:latin typeface="돋움"/>
                <a:ea typeface="돋움"/>
              </a:rPr>
              <a:t>초</a:t>
            </a:r>
            <a:r>
              <a:rPr lang="en-US" altLang="ko-KR" sz="1300" b="1">
                <a:latin typeface="돋움"/>
                <a:ea typeface="돋움"/>
              </a:rPr>
              <a:t>, </a:t>
            </a:r>
            <a:r>
              <a:rPr lang="ko-KR" altLang="en-US" sz="1300" b="1">
                <a:latin typeface="돋움"/>
                <a:ea typeface="돋움"/>
              </a:rPr>
              <a:t>동경 </a:t>
            </a:r>
            <a:r>
              <a:rPr lang="en-US" altLang="ko-KR" sz="1300" b="1">
                <a:latin typeface="돋움"/>
                <a:ea typeface="돋움"/>
              </a:rPr>
              <a:t>131</a:t>
            </a:r>
            <a:r>
              <a:rPr lang="ko-KR" altLang="en-US" sz="1300" b="1">
                <a:latin typeface="돋움"/>
                <a:ea typeface="돋움"/>
              </a:rPr>
              <a:t>도 </a:t>
            </a:r>
            <a:r>
              <a:rPr lang="en-US" altLang="ko-KR" sz="1300" b="1">
                <a:latin typeface="돋움"/>
                <a:ea typeface="돋움"/>
              </a:rPr>
              <a:t>51</a:t>
            </a:r>
            <a:r>
              <a:rPr lang="ko-KR" altLang="en-US" sz="1300" b="1">
                <a:latin typeface="돋움"/>
                <a:ea typeface="돋움"/>
              </a:rPr>
              <a:t>분 </a:t>
            </a:r>
            <a:r>
              <a:rPr lang="en-US" altLang="ko-KR" sz="1300" b="1">
                <a:latin typeface="돋움"/>
                <a:ea typeface="돋움"/>
              </a:rPr>
              <a:t>54.6</a:t>
            </a:r>
            <a:r>
              <a:rPr lang="ko-KR" altLang="en-US" sz="1300" b="1">
                <a:latin typeface="돋움"/>
                <a:ea typeface="돋움"/>
              </a:rPr>
              <a:t>초</a:t>
            </a:r>
            <a:endParaRPr lang="ko-KR" altLang="en-US" sz="1300" b="1">
              <a:latin typeface="돋움"/>
              <a:ea typeface="돋움"/>
            </a:endParaRPr>
          </a:p>
          <a:p>
            <a:pPr lvl="0">
              <a:defRPr/>
            </a:pPr>
            <a:r>
              <a:rPr lang="en-US" altLang="ko-KR" sz="1300" b="1">
                <a:latin typeface="돋움"/>
                <a:ea typeface="돋움"/>
              </a:rPr>
              <a:t>※</a:t>
            </a:r>
            <a:r>
              <a:rPr lang="ko-KR" altLang="en-US" sz="1300" b="1">
                <a:latin typeface="돋움"/>
                <a:ea typeface="돋움"/>
              </a:rPr>
              <a:t>울릉도 남동향 </a:t>
            </a:r>
            <a:r>
              <a:rPr lang="en-US" altLang="ko-KR" sz="1300" b="1">
                <a:latin typeface="돋움"/>
                <a:ea typeface="돋움"/>
              </a:rPr>
              <a:t>87.4km</a:t>
            </a:r>
            <a:r>
              <a:rPr lang="ko-KR" altLang="en-US" sz="1300" b="1">
                <a:latin typeface="돋움"/>
                <a:ea typeface="돋움"/>
              </a:rPr>
              <a:t>에 위치</a:t>
            </a:r>
            <a:r>
              <a:rPr lang="en-US" altLang="ko-KR" sz="1300" b="1">
                <a:latin typeface="돋움"/>
                <a:ea typeface="돋움"/>
              </a:rPr>
              <a:t>(</a:t>
            </a:r>
            <a:r>
              <a:rPr lang="ko-KR" altLang="en-US" sz="1300" b="1">
                <a:latin typeface="돋움"/>
                <a:ea typeface="돋움"/>
              </a:rPr>
              <a:t>일본 오키섬 북서향 </a:t>
            </a:r>
            <a:r>
              <a:rPr lang="en-US" altLang="ko-KR" sz="1300" b="1">
                <a:latin typeface="돋움"/>
                <a:ea typeface="돋움"/>
              </a:rPr>
              <a:t>157.5km)</a:t>
            </a:r>
            <a:endParaRPr lang="en-US" altLang="ko-KR" sz="1300" b="1">
              <a:latin typeface="돋움"/>
              <a:ea typeface="돋움"/>
            </a:endParaRPr>
          </a:p>
          <a:p>
            <a:pPr lvl="0">
              <a:defRPr/>
            </a:pPr>
            <a:endParaRPr lang="en-US" altLang="ko-KR" sz="1300" b="1">
              <a:latin typeface="돋움"/>
              <a:ea typeface="돋움"/>
            </a:endParaRPr>
          </a:p>
          <a:p>
            <a:pPr lvl="0">
              <a:defRPr/>
            </a:pPr>
            <a:r>
              <a:rPr lang="en-US" altLang="ko-KR" sz="1300" b="1">
                <a:latin typeface="돋움"/>
                <a:ea typeface="돋움"/>
              </a:rPr>
              <a:t>▶</a:t>
            </a:r>
            <a:r>
              <a:rPr lang="ko-KR" altLang="en-US" sz="1300" b="1">
                <a:latin typeface="돋움"/>
                <a:ea typeface="돋움"/>
              </a:rPr>
              <a:t>면적 </a:t>
            </a:r>
            <a:r>
              <a:rPr lang="en-US" altLang="ko-KR" sz="1300" b="1">
                <a:latin typeface="돋움"/>
                <a:ea typeface="돋움"/>
              </a:rPr>
              <a:t>187,554㎡</a:t>
            </a:r>
            <a:endParaRPr lang="en-US" altLang="ko-KR" sz="1300" b="1">
              <a:latin typeface="돋움"/>
              <a:ea typeface="돋움"/>
            </a:endParaRPr>
          </a:p>
          <a:p>
            <a:pPr lvl="0">
              <a:defRPr/>
            </a:pPr>
            <a:r>
              <a:rPr lang="en-US" altLang="ko-KR" sz="1300" b="1">
                <a:latin typeface="돋움"/>
                <a:ea typeface="돋움"/>
              </a:rPr>
              <a:t>·</a:t>
            </a:r>
            <a:r>
              <a:rPr lang="ko-KR" altLang="en-US" sz="1300" b="1">
                <a:latin typeface="돋움"/>
                <a:ea typeface="돋움"/>
              </a:rPr>
              <a:t>동도 </a:t>
            </a:r>
            <a:r>
              <a:rPr lang="en-US" altLang="ko-KR" sz="1300" b="1">
                <a:latin typeface="돋움"/>
                <a:ea typeface="돋움"/>
              </a:rPr>
              <a:t>: 73,297㎡, </a:t>
            </a:r>
            <a:r>
              <a:rPr lang="ko-KR" altLang="en-US" sz="1300" b="1">
                <a:latin typeface="돋움"/>
                <a:ea typeface="돋움"/>
              </a:rPr>
              <a:t>높이 </a:t>
            </a:r>
            <a:r>
              <a:rPr lang="en-US" altLang="ko-KR" sz="1300" b="1">
                <a:latin typeface="돋움"/>
                <a:ea typeface="돋움"/>
              </a:rPr>
              <a:t>98.6m, </a:t>
            </a:r>
            <a:r>
              <a:rPr lang="ko-KR" altLang="en-US" sz="1300" b="1">
                <a:latin typeface="돋움"/>
                <a:ea typeface="돋움"/>
              </a:rPr>
              <a:t>둘레 </a:t>
            </a:r>
            <a:r>
              <a:rPr lang="en-US" altLang="ko-KR" sz="1300" b="1">
                <a:latin typeface="돋움"/>
                <a:ea typeface="돋움"/>
              </a:rPr>
              <a:t>2.8km</a:t>
            </a:r>
            <a:endParaRPr lang="en-US" altLang="ko-KR" sz="1300" b="1">
              <a:latin typeface="돋움"/>
              <a:ea typeface="돋움"/>
            </a:endParaRPr>
          </a:p>
          <a:p>
            <a:pPr lvl="0">
              <a:defRPr/>
            </a:pPr>
            <a:r>
              <a:rPr lang="en-US" altLang="ko-KR" sz="1300" b="1">
                <a:latin typeface="돋움"/>
                <a:ea typeface="돋움"/>
              </a:rPr>
              <a:t>·</a:t>
            </a:r>
            <a:r>
              <a:rPr lang="ko-KR" altLang="en-US" sz="1300" b="1">
                <a:latin typeface="돋움"/>
                <a:ea typeface="돋움"/>
              </a:rPr>
              <a:t>서도 </a:t>
            </a:r>
            <a:r>
              <a:rPr lang="en-US" altLang="ko-KR" sz="1300" b="1">
                <a:latin typeface="돋움"/>
                <a:ea typeface="돋움"/>
              </a:rPr>
              <a:t>: 88,740㎡, </a:t>
            </a:r>
            <a:r>
              <a:rPr lang="ko-KR" altLang="en-US" sz="1300" b="1">
                <a:latin typeface="돋움"/>
                <a:ea typeface="돋움"/>
              </a:rPr>
              <a:t>높이 </a:t>
            </a:r>
            <a:r>
              <a:rPr lang="en-US" altLang="ko-KR" sz="1300" b="1">
                <a:latin typeface="돋움"/>
                <a:ea typeface="돋움"/>
              </a:rPr>
              <a:t>168.5m, </a:t>
            </a:r>
            <a:r>
              <a:rPr lang="ko-KR" altLang="en-US" sz="1300" b="1">
                <a:latin typeface="돋움"/>
                <a:ea typeface="돋움"/>
              </a:rPr>
              <a:t>둘레 </a:t>
            </a:r>
            <a:r>
              <a:rPr lang="en-US" altLang="ko-KR" sz="1300" b="1">
                <a:latin typeface="돋움"/>
                <a:ea typeface="돋움"/>
              </a:rPr>
              <a:t>2.6km</a:t>
            </a:r>
            <a:endParaRPr lang="en-US" altLang="ko-KR" sz="1300" b="1">
              <a:latin typeface="돋움"/>
              <a:ea typeface="돋움"/>
            </a:endParaRPr>
          </a:p>
          <a:p>
            <a:pPr lvl="0">
              <a:defRPr/>
            </a:pPr>
            <a:r>
              <a:rPr lang="en-US" altLang="ko-KR" sz="1300" b="1">
                <a:latin typeface="돋움"/>
                <a:ea typeface="돋움"/>
              </a:rPr>
              <a:t>·</a:t>
            </a:r>
            <a:r>
              <a:rPr lang="ko-KR" altLang="en-US" sz="1300" b="1">
                <a:latin typeface="돋움"/>
                <a:ea typeface="돋움"/>
              </a:rPr>
              <a:t>기타 부속도서</a:t>
            </a:r>
            <a:r>
              <a:rPr lang="en-US" altLang="ko-KR" sz="1300" b="1">
                <a:latin typeface="돋움"/>
                <a:ea typeface="돋움"/>
              </a:rPr>
              <a:t>(89</a:t>
            </a:r>
            <a:r>
              <a:rPr lang="ko-KR" altLang="en-US" sz="1300" b="1">
                <a:latin typeface="돋움"/>
                <a:ea typeface="돋움"/>
              </a:rPr>
              <a:t>개</a:t>
            </a:r>
            <a:r>
              <a:rPr lang="en-US" altLang="ko-KR" sz="1300" b="1">
                <a:latin typeface="돋움"/>
                <a:ea typeface="돋움"/>
              </a:rPr>
              <a:t>) : 25,517㎡</a:t>
            </a:r>
            <a:endParaRPr lang="ko-KR" altLang="en-US" sz="1300" b="1">
              <a:latin typeface="돋움"/>
              <a:ea typeface="돋움"/>
            </a:endParaRPr>
          </a:p>
        </p:txBody>
      </p:sp>
      <p:pic>
        <p:nvPicPr>
          <p:cNvPr id="4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418197" y="2693743"/>
            <a:ext cx="2568934" cy="202810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5" name="Oval 11"/>
          <p:cNvSpPr>
            <a:spLocks noChangeArrowheads="1"/>
          </p:cNvSpPr>
          <p:nvPr/>
        </p:nvSpPr>
        <p:spPr>
          <a:xfrm>
            <a:off x="528037" y="1419622"/>
            <a:ext cx="1836525" cy="108012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400" b="1">
                <a:solidFill>
                  <a:srgbClr val="ffffff"/>
                </a:solidFill>
                <a:latin typeface="Arial"/>
              </a:rPr>
              <a:t>동도</a:t>
            </a:r>
            <a:r>
              <a:rPr lang="en-US" altLang="ko-KR" sz="1400" b="1">
                <a:solidFill>
                  <a:srgbClr val="ffffff"/>
                </a:solidFill>
                <a:latin typeface="Arial"/>
              </a:rPr>
              <a:t>, </a:t>
            </a:r>
            <a:r>
              <a:rPr lang="ko-KR" altLang="en-US" sz="1400" b="1">
                <a:solidFill>
                  <a:srgbClr val="ffffff"/>
                </a:solidFill>
                <a:latin typeface="Arial"/>
              </a:rPr>
              <a:t>서도와</a:t>
            </a:r>
            <a:endParaRPr lang="ko-KR" altLang="en-US" sz="1400" b="1">
              <a:solidFill>
                <a:srgbClr val="ffffff"/>
              </a:solidFill>
              <a:latin typeface="Arial"/>
            </a:endParaRPr>
          </a:p>
          <a:p>
            <a:pPr algn="ctr">
              <a:defRPr/>
            </a:pPr>
            <a:r>
              <a:rPr lang="en-US" altLang="ko-KR" sz="1400" b="1">
                <a:solidFill>
                  <a:srgbClr val="ffffff"/>
                </a:solidFill>
                <a:latin typeface="Arial"/>
              </a:rPr>
              <a:t>89</a:t>
            </a:r>
            <a:r>
              <a:rPr lang="ko-KR" altLang="en-US" sz="1400" b="1">
                <a:solidFill>
                  <a:srgbClr val="ffffff"/>
                </a:solidFill>
                <a:latin typeface="Arial"/>
              </a:rPr>
              <a:t>개의 부속도서</a:t>
            </a:r>
            <a:endParaRPr lang="en-US" altLang="ko-KR" sz="1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Oval 11"/>
          <p:cNvSpPr>
            <a:spLocks noChangeArrowheads="1"/>
          </p:cNvSpPr>
          <p:nvPr/>
        </p:nvSpPr>
        <p:spPr>
          <a:xfrm>
            <a:off x="2550019" y="1419622"/>
            <a:ext cx="1836525" cy="10801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400" b="1">
                <a:solidFill>
                  <a:srgbClr val="ffffff"/>
                </a:solidFill>
                <a:latin typeface="Arial"/>
              </a:rPr>
              <a:t>대한민국 천연기념물</a:t>
            </a:r>
            <a:endParaRPr lang="ko-KR" altLang="en-US" sz="1400" b="1">
              <a:solidFill>
                <a:srgbClr val="ffffff"/>
              </a:solidFill>
              <a:latin typeface="Arial"/>
            </a:endParaRPr>
          </a:p>
          <a:p>
            <a:pPr algn="ctr">
              <a:defRPr/>
            </a:pPr>
            <a:r>
              <a:rPr lang="ko-KR" altLang="en-US" sz="1400" b="1">
                <a:solidFill>
                  <a:srgbClr val="ffffff"/>
                </a:solidFill>
                <a:latin typeface="Arial"/>
              </a:rPr>
              <a:t>제 </a:t>
            </a:r>
            <a:r>
              <a:rPr lang="en-US" altLang="ko-KR" sz="1400" b="1">
                <a:solidFill>
                  <a:srgbClr val="ffffff"/>
                </a:solidFill>
                <a:latin typeface="Arial"/>
              </a:rPr>
              <a:t>336</a:t>
            </a:r>
            <a:r>
              <a:rPr lang="ko-KR" altLang="en-US" sz="1400" b="1">
                <a:solidFill>
                  <a:srgbClr val="ffffff"/>
                </a:solidFill>
                <a:latin typeface="Arial"/>
              </a:rPr>
              <a:t>호</a:t>
            </a:r>
            <a:endParaRPr lang="en-US" altLang="ko-KR" sz="1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>
          <a:xfrm>
            <a:off x="4572000" y="1419622"/>
            <a:ext cx="1836525" cy="108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400" b="1">
                <a:solidFill>
                  <a:srgbClr val="ffffff"/>
                </a:solidFill>
                <a:latin typeface="Arial"/>
              </a:rPr>
              <a:t>식물 </a:t>
            </a:r>
            <a:r>
              <a:rPr lang="en-US" altLang="ko-KR" sz="1400" b="1">
                <a:solidFill>
                  <a:srgbClr val="ffffff"/>
                </a:solidFill>
                <a:latin typeface="Arial"/>
              </a:rPr>
              <a:t>60</a:t>
            </a:r>
            <a:r>
              <a:rPr lang="ko-KR" altLang="en-US" sz="1400" b="1">
                <a:solidFill>
                  <a:srgbClr val="ffffff"/>
                </a:solidFill>
                <a:latin typeface="Arial"/>
              </a:rPr>
              <a:t>여종</a:t>
            </a:r>
            <a:endParaRPr lang="ko-KR" altLang="en-US" sz="1400" b="1">
              <a:solidFill>
                <a:srgbClr val="ffffff"/>
              </a:solidFill>
              <a:latin typeface="Arial"/>
            </a:endParaRPr>
          </a:p>
          <a:p>
            <a:pPr algn="ctr">
              <a:defRPr/>
            </a:pPr>
            <a:r>
              <a:rPr lang="ko-KR" altLang="en-US" sz="1400" b="1">
                <a:solidFill>
                  <a:srgbClr val="ffffff"/>
                </a:solidFill>
                <a:latin typeface="Arial"/>
              </a:rPr>
              <a:t>곤충 </a:t>
            </a:r>
            <a:r>
              <a:rPr lang="en-US" altLang="ko-KR" sz="1400" b="1">
                <a:solidFill>
                  <a:srgbClr val="ffffff"/>
                </a:solidFill>
                <a:latin typeface="Arial"/>
              </a:rPr>
              <a:t>129</a:t>
            </a:r>
            <a:r>
              <a:rPr lang="ko-KR" altLang="en-US" sz="1400" b="1">
                <a:solidFill>
                  <a:srgbClr val="ffffff"/>
                </a:solidFill>
                <a:latin typeface="Arial"/>
              </a:rPr>
              <a:t>종</a:t>
            </a:r>
            <a:endParaRPr lang="ko-KR" altLang="en-US" sz="1400" b="1">
              <a:solidFill>
                <a:srgbClr val="ffffff"/>
              </a:solidFill>
              <a:latin typeface="Arial"/>
            </a:endParaRPr>
          </a:p>
          <a:p>
            <a:pPr algn="ctr">
              <a:defRPr/>
            </a:pPr>
            <a:r>
              <a:rPr lang="ko-KR" altLang="en-US" sz="1400" b="1">
                <a:solidFill>
                  <a:srgbClr val="ffffff"/>
                </a:solidFill>
                <a:latin typeface="Arial"/>
              </a:rPr>
              <a:t>조류 </a:t>
            </a:r>
            <a:r>
              <a:rPr lang="en-US" altLang="ko-KR" sz="1400" b="1">
                <a:solidFill>
                  <a:srgbClr val="ffffff"/>
                </a:solidFill>
                <a:latin typeface="Arial"/>
              </a:rPr>
              <a:t>160</a:t>
            </a:r>
            <a:r>
              <a:rPr lang="ko-KR" altLang="en-US" sz="1400" b="1">
                <a:solidFill>
                  <a:srgbClr val="ffffff"/>
                </a:solidFill>
                <a:latin typeface="Arial"/>
              </a:rPr>
              <a:t>여종</a:t>
            </a:r>
            <a:endParaRPr lang="en-US" altLang="ko-KR" sz="1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Oval 11"/>
          <p:cNvSpPr>
            <a:spLocks noChangeArrowheads="1"/>
          </p:cNvSpPr>
          <p:nvPr/>
        </p:nvSpPr>
        <p:spPr>
          <a:xfrm>
            <a:off x="6593980" y="1419622"/>
            <a:ext cx="1836525" cy="10801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200" b="1">
                <a:solidFill>
                  <a:srgbClr val="ffffff"/>
                </a:solidFill>
                <a:latin typeface="Arial"/>
              </a:rPr>
              <a:t>다양한 해양생물의</a:t>
            </a:r>
            <a:r>
              <a:rPr lang="en-US" altLang="ko-KR" sz="1200" b="1">
                <a:solidFill>
                  <a:srgbClr val="ffffff"/>
                </a:solidFill>
                <a:latin typeface="Arial"/>
              </a:rPr>
              <a:t> </a:t>
            </a:r>
            <a:r>
              <a:rPr lang="ko-KR" altLang="en-US" sz="1200" b="1">
                <a:solidFill>
                  <a:srgbClr val="ffffff"/>
                </a:solidFill>
                <a:latin typeface="Arial"/>
              </a:rPr>
              <a:t>서식지</a:t>
            </a:r>
            <a:endParaRPr lang="ko-KR" altLang="en-US" sz="1200" b="1">
              <a:solidFill>
                <a:srgbClr val="ffffff"/>
              </a:solidFill>
              <a:latin typeface="Arial"/>
            </a:endParaRPr>
          </a:p>
          <a:p>
            <a:pPr algn="ctr">
              <a:defRPr/>
            </a:pPr>
            <a:r>
              <a:rPr lang="ko-KR" altLang="en-US" sz="1200" b="1">
                <a:solidFill>
                  <a:srgbClr val="ffffff"/>
                </a:solidFill>
                <a:latin typeface="Arial"/>
              </a:rPr>
              <a:t>철새들의 중간 기착지</a:t>
            </a:r>
            <a:endParaRPr lang="en-US" altLang="ko-KR" sz="12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3834650" y="327715"/>
            <a:ext cx="4337750" cy="51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800" b="1">
                <a:solidFill>
                  <a:srgbClr val="663648"/>
                </a:solidFill>
                <a:effectLst/>
                <a:latin typeface="+mj-ea"/>
                <a:ea typeface="+mj-ea"/>
              </a:rPr>
              <a:t>의</a:t>
            </a:r>
            <a:r>
              <a:rPr lang="ko-KR" altLang="en-US" sz="2800" b="1">
                <a:effectLst/>
                <a:latin typeface="+mj-ea"/>
                <a:ea typeface="+mj-ea"/>
              </a:rPr>
              <a:t> </a:t>
            </a:r>
            <a:r>
              <a:rPr lang="ko-KR" altLang="en-US" sz="2800" b="1">
                <a:solidFill>
                  <a:srgbClr val="0070c0"/>
                </a:solidFill>
                <a:effectLst/>
                <a:latin typeface="+mj-ea"/>
                <a:ea typeface="+mj-ea"/>
              </a:rPr>
              <a:t>행정구역과 현황</a:t>
            </a:r>
            <a:endParaRPr lang="ko-KR" altLang="en-US" sz="2800" b="1">
              <a:solidFill>
                <a:srgbClr val="0070c0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10" name="그림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680083" y="159528"/>
            <a:ext cx="1171836" cy="976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  <p:bldP spid="7" grpId="2" animBg="1"/>
      <p:bldP spid="8" grpId="3" animBg="1"/>
    </p:bld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78470" y="1923678"/>
            <a:ext cx="8288500" cy="1944216"/>
          </a:xfrm>
          <a:prstGeom prst="rect">
            <a:avLst/>
          </a:prstGeom>
        </p:spPr>
      </p:pic>
      <p:sp>
        <p:nvSpPr>
          <p:cNvPr id="3" name="TextBox 16"/>
          <p:cNvSpPr txBox="1"/>
          <p:nvPr/>
        </p:nvSpPr>
        <p:spPr>
          <a:xfrm>
            <a:off x="3834650" y="507689"/>
            <a:ext cx="4337750" cy="519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800" b="1">
                <a:solidFill>
                  <a:srgbClr val="002060"/>
                </a:solidFill>
                <a:effectLst/>
                <a:latin typeface="+mj-ea"/>
                <a:ea typeface="+mj-ea"/>
              </a:rPr>
              <a:t>의 생태어류</a:t>
            </a:r>
            <a:endParaRPr lang="ko-KR" altLang="en-US" sz="2800" b="1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4" name="그림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680083" y="339502"/>
            <a:ext cx="1171836" cy="976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6"/>
          <p:cNvSpPr txBox="1"/>
          <p:nvPr/>
        </p:nvSpPr>
        <p:spPr>
          <a:xfrm>
            <a:off x="2970553" y="555526"/>
            <a:ext cx="2681567" cy="520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 sz="2800" b="1">
              <a:solidFill>
                <a:srgbClr val="002060"/>
              </a:solidFill>
              <a:effectLst/>
              <a:latin typeface="나눔고딕"/>
              <a:ea typeface="나눔고딕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05780" y="1700483"/>
            <a:ext cx="8532440" cy="25994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6"/>
          <p:cNvSpPr txBox="1"/>
          <p:nvPr/>
        </p:nvSpPr>
        <p:spPr>
          <a:xfrm>
            <a:off x="3834650" y="327715"/>
            <a:ext cx="4337750" cy="51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800" b="1">
                <a:solidFill>
                  <a:srgbClr val="663648"/>
                </a:solidFill>
                <a:effectLst/>
                <a:latin typeface="+mj-ea"/>
                <a:ea typeface="+mj-ea"/>
              </a:rPr>
              <a:t>의</a:t>
            </a:r>
            <a:r>
              <a:rPr lang="ko-KR" altLang="en-US" sz="2800" b="1">
                <a:effectLst/>
                <a:latin typeface="+mj-ea"/>
                <a:ea typeface="+mj-ea"/>
              </a:rPr>
              <a:t> </a:t>
            </a:r>
            <a:r>
              <a:rPr lang="ko-KR" altLang="en-US" sz="2800" b="1">
                <a:solidFill>
                  <a:srgbClr val="0070c0"/>
                </a:solidFill>
                <a:effectLst/>
                <a:latin typeface="+mj-ea"/>
                <a:ea typeface="+mj-ea"/>
              </a:rPr>
              <a:t>자연환경</a:t>
            </a:r>
            <a:endParaRPr lang="ko-KR" altLang="en-US" sz="2800" b="1">
              <a:solidFill>
                <a:srgbClr val="0070c0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4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680083" y="159528"/>
            <a:ext cx="1171836" cy="976778"/>
          </a:xfrm>
          <a:prstGeom prst="rect">
            <a:avLst/>
          </a:prstGeom>
        </p:spPr>
      </p:pic>
      <p:pic>
        <p:nvPicPr>
          <p:cNvPr id="5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384376" y="1347614"/>
            <a:ext cx="4846453" cy="1296144"/>
          </a:xfrm>
          <a:prstGeom prst="rect">
            <a:avLst/>
          </a:prstGeom>
        </p:spPr>
      </p:pic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378140" y="3205077"/>
            <a:ext cx="4722252" cy="167092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7" name="TextBox 16"/>
          <p:cNvSpPr txBox="1"/>
          <p:nvPr/>
        </p:nvSpPr>
        <p:spPr>
          <a:xfrm>
            <a:off x="827583" y="1298097"/>
            <a:ext cx="3600401" cy="300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400">
                <a:effectLst/>
                <a:latin typeface="돋움"/>
                <a:ea typeface="돋움"/>
              </a:rPr>
              <a:t>▶기후 전형적인 해양성 기후</a:t>
            </a:r>
            <a:endParaRPr lang="ko-KR" altLang="en-US" sz="1400">
              <a:latin typeface="돋움"/>
              <a:ea typeface="돋움"/>
            </a:endParaRPr>
          </a:p>
        </p:txBody>
      </p:sp>
      <p:sp>
        <p:nvSpPr>
          <p:cNvPr id="8" name="TextBox 19"/>
          <p:cNvSpPr txBox="1"/>
          <p:nvPr/>
        </p:nvSpPr>
        <p:spPr>
          <a:xfrm>
            <a:off x="827584" y="2876917"/>
            <a:ext cx="5112568" cy="293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400">
                <a:latin typeface="돋움"/>
                <a:ea typeface="돋움"/>
              </a:rPr>
              <a:t>▶지형 해저 </a:t>
            </a:r>
            <a:r>
              <a:rPr lang="en-US" altLang="ko-KR" sz="1400">
                <a:latin typeface="돋움"/>
                <a:ea typeface="돋움"/>
              </a:rPr>
              <a:t>2,000m</a:t>
            </a:r>
            <a:r>
              <a:rPr lang="ko-KR" altLang="en-US" sz="1400">
                <a:latin typeface="돋움"/>
                <a:ea typeface="돋움"/>
              </a:rPr>
              <a:t>에서 솟은 용암이 굳어져 형성된 화산섬</a:t>
            </a:r>
            <a:endParaRPr lang="ko-KR" altLang="en-US" sz="1400">
              <a:latin typeface="돋움"/>
              <a:ea typeface="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6"/>
          <p:cNvSpPr txBox="1"/>
          <p:nvPr/>
        </p:nvSpPr>
        <p:spPr>
          <a:xfrm>
            <a:off x="3834650" y="327715"/>
            <a:ext cx="4337750" cy="51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800" b="1">
                <a:solidFill>
                  <a:srgbClr val="663648"/>
                </a:solidFill>
                <a:effectLst/>
                <a:latin typeface="+mj-ea"/>
                <a:ea typeface="+mj-ea"/>
              </a:rPr>
              <a:t>의</a:t>
            </a:r>
            <a:r>
              <a:rPr lang="ko-KR" altLang="en-US" sz="2800" b="1">
                <a:effectLst/>
                <a:latin typeface="+mj-ea"/>
                <a:ea typeface="+mj-ea"/>
              </a:rPr>
              <a:t> </a:t>
            </a:r>
            <a:r>
              <a:rPr lang="ko-KR" altLang="en-US" sz="2800" b="1">
                <a:solidFill>
                  <a:srgbClr val="0070c0"/>
                </a:solidFill>
                <a:effectLst/>
                <a:latin typeface="+mj-ea"/>
                <a:ea typeface="+mj-ea"/>
              </a:rPr>
              <a:t>식생 및 생태계</a:t>
            </a:r>
            <a:endParaRPr lang="ko-KR" altLang="en-US" sz="2800" b="1">
              <a:solidFill>
                <a:srgbClr val="0070c0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4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680083" y="159528"/>
            <a:ext cx="1171836" cy="976778"/>
          </a:xfrm>
          <a:prstGeom prst="rect">
            <a:avLst/>
          </a:prstGeom>
        </p:spPr>
      </p:pic>
      <p:sp>
        <p:nvSpPr>
          <p:cNvPr id="6" name="TextBox 67"/>
          <p:cNvSpPr txBox="1"/>
          <p:nvPr/>
        </p:nvSpPr>
        <p:spPr>
          <a:xfrm>
            <a:off x="2753824" y="1493138"/>
            <a:ext cx="5202552" cy="64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200" b="1">
                <a:solidFill>
                  <a:schemeClr val="accent6">
                    <a:lumMod val="75000"/>
                  </a:schemeClr>
                </a:solidFill>
                <a:latin typeface="돋움"/>
                <a:ea typeface="돋움"/>
              </a:rPr>
              <a:t>· </a:t>
            </a:r>
            <a:r>
              <a:rPr lang="ko-KR" altLang="en-US" sz="1200" b="1">
                <a:solidFill>
                  <a:schemeClr val="accent6">
                    <a:lumMod val="75000"/>
                  </a:schemeClr>
                </a:solidFill>
                <a:latin typeface="돋움"/>
                <a:ea typeface="돋움"/>
              </a:rPr>
              <a:t>초본류 </a:t>
            </a:r>
            <a:r>
              <a:rPr lang="en-US" altLang="ko-KR" sz="1200" b="1">
                <a:solidFill>
                  <a:schemeClr val="accent6">
                    <a:lumMod val="75000"/>
                  </a:schemeClr>
                </a:solidFill>
                <a:latin typeface="돋움"/>
                <a:ea typeface="돋움"/>
              </a:rPr>
              <a:t>: </a:t>
            </a:r>
            <a:r>
              <a:rPr lang="ko-KR" altLang="en-US" sz="1200" b="1">
                <a:latin typeface="돋움"/>
                <a:ea typeface="돋움"/>
              </a:rPr>
              <a:t>괭이밥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갯까치수염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박주가리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땅채송화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섬장대 해국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             </a:t>
            </a:r>
            <a:endParaRPr lang="ko-KR" altLang="en-US" sz="1200" b="1">
              <a:latin typeface="돋움"/>
              <a:ea typeface="돋움"/>
            </a:endParaRPr>
          </a:p>
          <a:p>
            <a:pPr lvl="0">
              <a:defRPr/>
            </a:pPr>
            <a:r>
              <a:rPr lang="ko-KR" altLang="en-US" sz="1200" b="1">
                <a:latin typeface="돋움"/>
                <a:ea typeface="돋움"/>
              </a:rPr>
              <a:t>              술패랭이꽃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명아주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질경이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쇠비름 등</a:t>
            </a:r>
            <a:endParaRPr lang="ko-KR" altLang="en-US" sz="1200" b="1">
              <a:latin typeface="돋움"/>
              <a:ea typeface="돋움"/>
            </a:endParaRPr>
          </a:p>
          <a:p>
            <a:pPr lvl="0">
              <a:defRPr/>
            </a:pPr>
            <a:r>
              <a:rPr lang="en-US" altLang="ko-KR" sz="1200" b="1">
                <a:solidFill>
                  <a:schemeClr val="accent6">
                    <a:lumMod val="75000"/>
                  </a:schemeClr>
                </a:solidFill>
                <a:latin typeface="돋움"/>
                <a:ea typeface="돋움"/>
              </a:rPr>
              <a:t>· </a:t>
            </a:r>
            <a:r>
              <a:rPr lang="ko-KR" altLang="en-US" sz="1200" b="1">
                <a:solidFill>
                  <a:schemeClr val="accent6">
                    <a:lumMod val="75000"/>
                  </a:schemeClr>
                </a:solidFill>
                <a:latin typeface="돋움"/>
                <a:ea typeface="돋움"/>
              </a:rPr>
              <a:t>목본류 </a:t>
            </a:r>
            <a:r>
              <a:rPr lang="en-US" altLang="ko-KR" sz="1200" b="1">
                <a:solidFill>
                  <a:schemeClr val="accent6">
                    <a:lumMod val="75000"/>
                  </a:schemeClr>
                </a:solidFill>
                <a:latin typeface="돋움"/>
                <a:ea typeface="돋움"/>
              </a:rPr>
              <a:t>: </a:t>
            </a:r>
            <a:r>
              <a:rPr lang="ko-KR" altLang="en-US" sz="1200" b="1">
                <a:latin typeface="돋움"/>
                <a:ea typeface="돋움"/>
              </a:rPr>
              <a:t>곰솔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섬괴불나무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붉은가시딸기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줄사철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동백 등</a:t>
            </a:r>
            <a:endParaRPr lang="ko-KR" altLang="en-US" sz="1200" b="1">
              <a:latin typeface="돋움"/>
              <a:ea typeface="돋움"/>
            </a:endParaRPr>
          </a:p>
        </p:txBody>
      </p:sp>
      <p:grpSp>
        <p:nvGrpSpPr>
          <p:cNvPr id="7" name="그룹 2"/>
          <p:cNvGrpSpPr/>
          <p:nvPr/>
        </p:nvGrpSpPr>
        <p:grpSpPr>
          <a:xfrm rot="0">
            <a:off x="1300310" y="1419622"/>
            <a:ext cx="1428750" cy="428625"/>
            <a:chOff x="886238" y="2061081"/>
            <a:chExt cx="1428750" cy="428625"/>
          </a:xfrm>
        </p:grpSpPr>
        <p:pic>
          <p:nvPicPr>
            <p:cNvPr id="8" name="Picture 35" descr="15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886238" y="2061081"/>
              <a:ext cx="1428750" cy="428625"/>
            </a:xfrm>
            <a:prstGeom prst="rect">
              <a:avLst/>
            </a:prstGeom>
            <a:noFill/>
          </p:spPr>
        </p:pic>
        <p:sp>
          <p:nvSpPr>
            <p:cNvPr id="9" name="TextBox 69"/>
            <p:cNvSpPr txBox="1"/>
            <p:nvPr/>
          </p:nvSpPr>
          <p:spPr>
            <a:xfrm>
              <a:off x="1007992" y="2106116"/>
              <a:ext cx="118524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ko-KR" altLang="en-US" sz="1600" b="1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</a:rPr>
                <a:t>식 물</a:t>
              </a:r>
              <a:endParaRPr xmlns:mc="http://schemas.openxmlformats.org/markup-compatibility/2006" xmlns:hp="http://schemas.haansoft.com/office/presentation/8.0" lang="ko-KR" altLang="en-US" sz="1600" b="1" mc:Ignorable="hp" hp:hslEmbossed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그룹 74"/>
          <p:cNvGrpSpPr/>
          <p:nvPr/>
        </p:nvGrpSpPr>
        <p:grpSpPr>
          <a:xfrm rot="0">
            <a:off x="1300310" y="2337410"/>
            <a:ext cx="1428750" cy="428625"/>
            <a:chOff x="886238" y="2061081"/>
            <a:chExt cx="1428750" cy="428625"/>
          </a:xfrm>
        </p:grpSpPr>
        <p:pic>
          <p:nvPicPr>
            <p:cNvPr id="11" name="Picture 35" descr="15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886238" y="2061081"/>
              <a:ext cx="1428750" cy="428625"/>
            </a:xfrm>
            <a:prstGeom prst="rect">
              <a:avLst/>
            </a:prstGeom>
            <a:noFill/>
          </p:spPr>
        </p:pic>
        <p:sp>
          <p:nvSpPr>
            <p:cNvPr id="12" name="TextBox 76"/>
            <p:cNvSpPr txBox="1"/>
            <p:nvPr/>
          </p:nvSpPr>
          <p:spPr>
            <a:xfrm>
              <a:off x="1007992" y="2106116"/>
              <a:ext cx="118524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ko-KR" altLang="en-US" sz="1600" b="1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</a:rPr>
                <a:t>곤 충</a:t>
              </a:r>
              <a:endParaRPr xmlns:mc="http://schemas.openxmlformats.org/markup-compatibility/2006" xmlns:hp="http://schemas.haansoft.com/office/presentation/8.0" lang="ko-KR" altLang="en-US" sz="1600" b="1" mc:Ignorable="hp" hp:hslEmbossed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83"/>
          <p:cNvSpPr txBox="1"/>
          <p:nvPr/>
        </p:nvSpPr>
        <p:spPr>
          <a:xfrm>
            <a:off x="2771800" y="3106147"/>
            <a:ext cx="4482472" cy="452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200" b="1">
                <a:latin typeface="돋움"/>
                <a:ea typeface="돋움"/>
              </a:rPr>
              <a:t>·</a:t>
            </a:r>
            <a:r>
              <a:rPr lang="ko-KR" altLang="en-US" sz="1200" b="1">
                <a:latin typeface="돋움"/>
                <a:ea typeface="돋움"/>
              </a:rPr>
              <a:t>바다제비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슴새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괭이갈매기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황조롱이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물수리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노랑지빠귀</a:t>
            </a:r>
            <a:endParaRPr lang="ko-KR" altLang="en-US" sz="1200" b="1">
              <a:latin typeface="돋움"/>
              <a:ea typeface="돋움"/>
            </a:endParaRPr>
          </a:p>
          <a:p>
            <a:pPr lvl="0">
              <a:defRPr/>
            </a:pPr>
            <a:r>
              <a:rPr lang="ko-KR" altLang="en-US" sz="1200" b="1">
                <a:latin typeface="돋움"/>
                <a:ea typeface="돋움"/>
              </a:rPr>
              <a:t> 흰갈매기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노랑부리 백로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흑비둘기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까마귀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딱새 등</a:t>
            </a:r>
            <a:endParaRPr lang="ko-KR" altLang="en-US" sz="1200" b="1">
              <a:latin typeface="돋움"/>
              <a:ea typeface="돋움"/>
            </a:endParaRPr>
          </a:p>
        </p:txBody>
      </p:sp>
      <p:grpSp>
        <p:nvGrpSpPr>
          <p:cNvPr id="14" name="그룹 84"/>
          <p:cNvGrpSpPr/>
          <p:nvPr/>
        </p:nvGrpSpPr>
        <p:grpSpPr>
          <a:xfrm rot="0">
            <a:off x="1300310" y="3040915"/>
            <a:ext cx="1428750" cy="428625"/>
            <a:chOff x="886238" y="2061081"/>
            <a:chExt cx="1428750" cy="428625"/>
          </a:xfrm>
        </p:grpSpPr>
        <p:pic>
          <p:nvPicPr>
            <p:cNvPr id="15" name="Picture 35" descr="15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886238" y="2061081"/>
              <a:ext cx="1428750" cy="428625"/>
            </a:xfrm>
            <a:prstGeom prst="rect">
              <a:avLst/>
            </a:prstGeom>
            <a:noFill/>
          </p:spPr>
        </p:pic>
        <p:sp>
          <p:nvSpPr>
            <p:cNvPr id="16" name="TextBox 86"/>
            <p:cNvSpPr txBox="1"/>
            <p:nvPr/>
          </p:nvSpPr>
          <p:spPr>
            <a:xfrm>
              <a:off x="1007992" y="2106116"/>
              <a:ext cx="118524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ko-KR" altLang="en-US" sz="1600" b="1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</a:rPr>
                <a:t>조 류</a:t>
              </a:r>
              <a:endParaRPr xmlns:mc="http://schemas.openxmlformats.org/markup-compatibility/2006" xmlns:hp="http://schemas.haansoft.com/office/presentation/8.0" lang="ko-KR" altLang="en-US" sz="1600" b="1" mc:Ignorable="hp" hp:hslEmbossed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88"/>
          <p:cNvSpPr txBox="1"/>
          <p:nvPr/>
        </p:nvSpPr>
        <p:spPr>
          <a:xfrm>
            <a:off x="2753824" y="3993011"/>
            <a:ext cx="4482472" cy="100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200" b="1">
                <a:latin typeface="돋움"/>
                <a:ea typeface="돋움"/>
              </a:rPr>
              <a:t>·</a:t>
            </a:r>
            <a:r>
              <a:rPr lang="ko-KR" altLang="en-US" sz="1200" b="1">
                <a:latin typeface="돋움"/>
                <a:ea typeface="돋움"/>
              </a:rPr>
              <a:t>주요어류 </a:t>
            </a:r>
            <a:r>
              <a:rPr lang="en-US" altLang="ko-KR" sz="1200" b="1">
                <a:latin typeface="돋움"/>
                <a:ea typeface="돋움"/>
              </a:rPr>
              <a:t>:  </a:t>
            </a:r>
            <a:r>
              <a:rPr lang="ko-KR" altLang="en-US" sz="1200" b="1">
                <a:latin typeface="돋움"/>
                <a:ea typeface="돋움"/>
              </a:rPr>
              <a:t>오징어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꽁치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방어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복어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전어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붕장어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가자미</a:t>
            </a:r>
            <a:endParaRPr lang="ko-KR" altLang="en-US" sz="1200" b="1">
              <a:latin typeface="돋움"/>
              <a:ea typeface="돋움"/>
            </a:endParaRPr>
          </a:p>
          <a:p>
            <a:pPr lvl="0">
              <a:defRPr/>
            </a:pPr>
            <a:r>
              <a:rPr lang="ko-KR" altLang="en-US" sz="1200" b="1">
                <a:latin typeface="돋움"/>
                <a:ea typeface="돋움"/>
              </a:rPr>
              <a:t>                 도루묵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임연수어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조피볼락 등</a:t>
            </a:r>
            <a:endParaRPr lang="ko-KR" altLang="en-US" sz="1200" b="1">
              <a:latin typeface="돋움"/>
              <a:ea typeface="돋움"/>
            </a:endParaRPr>
          </a:p>
          <a:p>
            <a:pPr lvl="0">
              <a:defRPr/>
            </a:pPr>
            <a:r>
              <a:rPr lang="en-US" altLang="ko-KR" sz="1200" b="1">
                <a:latin typeface="돋움"/>
                <a:ea typeface="돋움"/>
              </a:rPr>
              <a:t>·</a:t>
            </a:r>
            <a:r>
              <a:rPr lang="ko-KR" altLang="en-US" sz="1200" b="1">
                <a:latin typeface="돋움"/>
                <a:ea typeface="돋움"/>
              </a:rPr>
              <a:t>패      류 </a:t>
            </a:r>
            <a:r>
              <a:rPr lang="en-US" altLang="ko-KR" sz="1200" b="1">
                <a:latin typeface="돋움"/>
                <a:ea typeface="돋움"/>
              </a:rPr>
              <a:t>:  </a:t>
            </a:r>
            <a:r>
              <a:rPr lang="ko-KR" altLang="en-US" sz="1200" b="1">
                <a:latin typeface="돋움"/>
                <a:ea typeface="돋움"/>
              </a:rPr>
              <a:t>전복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소라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홍합 등</a:t>
            </a:r>
            <a:endParaRPr lang="ko-KR" altLang="en-US" sz="1200" b="1">
              <a:latin typeface="돋움"/>
              <a:ea typeface="돋움"/>
            </a:endParaRPr>
          </a:p>
          <a:p>
            <a:pPr marL="806450" indent="-806450">
              <a:tabLst>
                <a:tab pos="268288" algn="l"/>
                <a:tab pos="806450" algn="l"/>
              </a:tabLst>
              <a:defRPr/>
            </a:pPr>
            <a:r>
              <a:rPr lang="en-US" altLang="ko-KR" sz="1200" b="1">
                <a:latin typeface="돋움"/>
                <a:ea typeface="돋움"/>
              </a:rPr>
              <a:t>·</a:t>
            </a:r>
            <a:r>
              <a:rPr lang="ko-KR" altLang="en-US" sz="1200" b="1" spc="700">
                <a:latin typeface="돋움"/>
                <a:ea typeface="돋움"/>
              </a:rPr>
              <a:t>해조</a:t>
            </a:r>
            <a:r>
              <a:rPr lang="ko-KR" altLang="en-US" sz="1200" b="1">
                <a:latin typeface="돋움"/>
                <a:ea typeface="돋움"/>
              </a:rPr>
              <a:t>류 </a:t>
            </a:r>
            <a:r>
              <a:rPr lang="en-US" altLang="ko-KR" sz="1200" b="1">
                <a:latin typeface="돋움"/>
                <a:ea typeface="돋움"/>
              </a:rPr>
              <a:t>:  </a:t>
            </a:r>
            <a:r>
              <a:rPr lang="ko-KR" altLang="en-US" sz="1200" b="1">
                <a:latin typeface="돋움"/>
                <a:ea typeface="돋움"/>
              </a:rPr>
              <a:t>미역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다시마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김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우뭇가사리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톳 등</a:t>
            </a:r>
            <a:endParaRPr lang="ko-KR" altLang="en-US" sz="1200" b="1">
              <a:latin typeface="돋움"/>
              <a:ea typeface="돋움"/>
            </a:endParaRPr>
          </a:p>
          <a:p>
            <a:pPr lvl="0">
              <a:defRPr/>
            </a:pPr>
            <a:r>
              <a:rPr lang="en-US" altLang="ko-KR" sz="1200" b="1">
                <a:latin typeface="돋움"/>
                <a:ea typeface="돋움"/>
              </a:rPr>
              <a:t>·</a:t>
            </a:r>
            <a:r>
              <a:rPr lang="ko-KR" altLang="en-US" sz="1200" b="1">
                <a:latin typeface="돋움"/>
                <a:ea typeface="돋움"/>
              </a:rPr>
              <a:t>기타 수산동물 </a:t>
            </a:r>
            <a:r>
              <a:rPr lang="en-US" altLang="ko-KR" sz="1200" b="1">
                <a:latin typeface="돋움"/>
                <a:ea typeface="돋움"/>
              </a:rPr>
              <a:t>:  </a:t>
            </a:r>
            <a:r>
              <a:rPr lang="ko-KR" altLang="en-US" sz="1200" b="1">
                <a:latin typeface="돋움"/>
                <a:ea typeface="돋움"/>
              </a:rPr>
              <a:t>해삼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새우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홍게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성게 등</a:t>
            </a:r>
            <a:endParaRPr lang="ko-KR" altLang="en-US" sz="1200" b="1">
              <a:latin typeface="돋움"/>
              <a:ea typeface="돋움"/>
            </a:endParaRPr>
          </a:p>
        </p:txBody>
      </p:sp>
      <p:grpSp>
        <p:nvGrpSpPr>
          <p:cNvPr id="18" name="그룹 89"/>
          <p:cNvGrpSpPr/>
          <p:nvPr/>
        </p:nvGrpSpPr>
        <p:grpSpPr>
          <a:xfrm rot="0">
            <a:off x="1300310" y="3958702"/>
            <a:ext cx="1428750" cy="428625"/>
            <a:chOff x="886238" y="2061081"/>
            <a:chExt cx="1428750" cy="428625"/>
          </a:xfrm>
        </p:grpSpPr>
        <p:pic>
          <p:nvPicPr>
            <p:cNvPr id="19" name="Picture 35" descr="15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886238" y="2061081"/>
              <a:ext cx="1428750" cy="428625"/>
            </a:xfrm>
            <a:prstGeom prst="rect">
              <a:avLst/>
            </a:prstGeom>
            <a:noFill/>
          </p:spPr>
        </p:pic>
        <p:sp>
          <p:nvSpPr>
            <p:cNvPr id="20" name="TextBox 91"/>
            <p:cNvSpPr txBox="1"/>
            <p:nvPr/>
          </p:nvSpPr>
          <p:spPr>
            <a:xfrm>
              <a:off x="1007992" y="2106116"/>
              <a:ext cx="118524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ko-KR" altLang="en-US" sz="1600" b="1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</a:rPr>
                <a:t>해양생물</a:t>
              </a:r>
              <a:endParaRPr xmlns:mc="http://schemas.openxmlformats.org/markup-compatibility/2006" xmlns:hp="http://schemas.haansoft.com/office/presentation/8.0" lang="ko-KR" altLang="en-US" sz="1600" b="1" mc:Ignorable="hp" hp:hslEmbossed="0">
                <a:solidFill>
                  <a:schemeClr val="bg1"/>
                </a:solidFill>
              </a:endParaRPr>
            </a:p>
          </p:txBody>
        </p:sp>
      </p:grpSp>
      <p:sp>
        <p:nvSpPr>
          <p:cNvPr id="37" name="TextBox 73"/>
          <p:cNvSpPr txBox="1"/>
          <p:nvPr/>
        </p:nvSpPr>
        <p:spPr>
          <a:xfrm>
            <a:off x="2771800" y="2428051"/>
            <a:ext cx="4482472" cy="269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200" b="1">
                <a:latin typeface="돋움"/>
                <a:ea typeface="돋움"/>
              </a:rPr>
              <a:t>·</a:t>
            </a:r>
            <a:r>
              <a:rPr lang="ko-KR" altLang="en-US" sz="1200" b="1">
                <a:latin typeface="돋움"/>
                <a:ea typeface="돋움"/>
              </a:rPr>
              <a:t>잠자리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집게벌레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메뚜기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매미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딱정벌레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파리</a:t>
            </a:r>
            <a:r>
              <a:rPr lang="en-US" altLang="ko-KR" sz="1200" b="1">
                <a:latin typeface="돋움"/>
                <a:ea typeface="돋움"/>
              </a:rPr>
              <a:t>, </a:t>
            </a:r>
            <a:r>
              <a:rPr lang="ko-KR" altLang="en-US" sz="1200" b="1">
                <a:latin typeface="돋움"/>
                <a:ea typeface="돋움"/>
              </a:rPr>
              <a:t>나비 등</a:t>
            </a:r>
            <a:endParaRPr lang="ko-KR" altLang="en-US" sz="1200" b="1">
              <a:latin typeface="돋움"/>
              <a:ea typeface="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/>
          <p:nvPr/>
        </p:nvSpPr>
        <p:spPr>
          <a:xfrm>
            <a:off x="3834650" y="327715"/>
            <a:ext cx="4337750" cy="51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800" b="1">
                <a:solidFill>
                  <a:srgbClr val="663648"/>
                </a:solidFill>
                <a:effectLst/>
                <a:latin typeface="+mj-ea"/>
                <a:ea typeface="+mj-ea"/>
              </a:rPr>
              <a:t>의</a:t>
            </a:r>
            <a:r>
              <a:rPr lang="ko-KR" altLang="en-US" sz="2800" b="1">
                <a:effectLst/>
                <a:latin typeface="+mj-ea"/>
                <a:ea typeface="+mj-ea"/>
              </a:rPr>
              <a:t> </a:t>
            </a:r>
            <a:r>
              <a:rPr lang="ko-KR" altLang="en-US" sz="2800" b="1">
                <a:solidFill>
                  <a:srgbClr val="0070c0"/>
                </a:solidFill>
                <a:effectLst/>
                <a:latin typeface="+mj-ea"/>
                <a:ea typeface="+mj-ea"/>
              </a:rPr>
              <a:t>지형</a:t>
            </a:r>
            <a:endParaRPr lang="ko-KR" altLang="en-US" sz="2800" b="1">
              <a:solidFill>
                <a:srgbClr val="0070c0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680083" y="159528"/>
            <a:ext cx="1171836" cy="976778"/>
          </a:xfrm>
          <a:prstGeom prst="rect">
            <a:avLst/>
          </a:prstGeom>
        </p:spPr>
      </p:pic>
      <p:pic>
        <p:nvPicPr>
          <p:cNvPr id="4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870340" y="662553"/>
            <a:ext cx="5424066" cy="2195456"/>
          </a:xfrm>
          <a:prstGeom prst="rect">
            <a:avLst/>
          </a:prstGeom>
        </p:spPr>
      </p:pic>
      <p:sp>
        <p:nvSpPr>
          <p:cNvPr id="5" name="TextBox 27"/>
          <p:cNvSpPr txBox="1"/>
          <p:nvPr/>
        </p:nvSpPr>
        <p:spPr>
          <a:xfrm>
            <a:off x="611560" y="2547997"/>
            <a:ext cx="8280920" cy="2328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4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돋움"/>
                <a:ea typeface="돋움"/>
              </a:rPr>
              <a:t>독도는 작은 섬입니다</a:t>
            </a:r>
            <a:r>
              <a:rPr lang="en-US" altLang="ko-KR" sz="14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돋움"/>
                <a:ea typeface="돋움"/>
              </a:rPr>
              <a:t>.</a:t>
            </a:r>
            <a:endParaRPr lang="en-US" altLang="ko-KR" sz="1400">
              <a:effectLst>
                <a:glow rad="101600">
                  <a:schemeClr val="bg1">
                    <a:alpha val="60000"/>
                  </a:schemeClr>
                </a:glow>
              </a:effectLst>
              <a:latin typeface="돋움"/>
              <a:ea typeface="돋움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4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돋움"/>
                <a:ea typeface="돋움"/>
              </a:rPr>
              <a:t>너무 작아서 어떤 지도에는 나와 있지도 않을 정도입니다</a:t>
            </a:r>
            <a:r>
              <a:rPr lang="en-US" altLang="ko-KR" sz="14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돋움"/>
                <a:ea typeface="돋움"/>
              </a:rPr>
              <a:t>.</a:t>
            </a:r>
            <a:endParaRPr lang="en-US" altLang="ko-KR" sz="1400">
              <a:effectLst>
                <a:glow rad="101600">
                  <a:schemeClr val="bg1">
                    <a:alpha val="60000"/>
                  </a:schemeClr>
                </a:glow>
              </a:effectLst>
              <a:latin typeface="돋움"/>
              <a:ea typeface="돋움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40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돋움"/>
                <a:ea typeface="돋움"/>
              </a:rPr>
              <a:t>독도가 왜 중요할까요</a:t>
            </a:r>
            <a:r>
              <a:rPr lang="en-US" altLang="ko-KR" sz="140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돋움"/>
                <a:ea typeface="돋움"/>
              </a:rPr>
              <a:t>?</a:t>
            </a:r>
            <a:endParaRPr lang="en-US" altLang="ko-KR" sz="140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돋움"/>
              <a:ea typeface="돋움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4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돋움"/>
                <a:ea typeface="돋움"/>
              </a:rPr>
              <a:t>우리가 눈으로 볼 수 있는 부분은 작지만 물 속에 잠긴 부분까지 합하면</a:t>
            </a:r>
            <a:endParaRPr lang="ko-KR" altLang="en-US" sz="1400">
              <a:effectLst>
                <a:glow rad="101600">
                  <a:schemeClr val="bg1">
                    <a:alpha val="60000"/>
                  </a:schemeClr>
                </a:glow>
              </a:effectLst>
              <a:latin typeface="돋움"/>
              <a:ea typeface="돋움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4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돋움"/>
                <a:ea typeface="돋움"/>
              </a:rPr>
              <a:t>울릉도와 비슷한 크기입니다</a:t>
            </a:r>
            <a:r>
              <a:rPr lang="en-US" altLang="ko-KR" sz="14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돋움"/>
                <a:ea typeface="돋움"/>
              </a:rPr>
              <a:t>. </a:t>
            </a:r>
            <a:r>
              <a:rPr lang="ko-KR" altLang="en-US" sz="14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돋움"/>
                <a:ea typeface="돋움"/>
              </a:rPr>
              <a:t>말하자면 해저지형이 크다는 얘기입니다</a:t>
            </a:r>
            <a:r>
              <a:rPr lang="en-US" altLang="ko-KR" sz="14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돋움"/>
                <a:ea typeface="돋움"/>
              </a:rPr>
              <a:t>. </a:t>
            </a:r>
            <a:endParaRPr lang="en-US" altLang="ko-KR" sz="1400">
              <a:effectLst>
                <a:glow rad="101600">
                  <a:schemeClr val="bg1">
                    <a:alpha val="60000"/>
                  </a:schemeClr>
                </a:glow>
              </a:effectLst>
              <a:latin typeface="돋움"/>
              <a:ea typeface="돋움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4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돋움"/>
                <a:ea typeface="돋움"/>
              </a:rPr>
              <a:t>높이 </a:t>
            </a:r>
            <a:r>
              <a:rPr lang="en-US" altLang="ko-KR" sz="14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돋움"/>
                <a:ea typeface="돋움"/>
              </a:rPr>
              <a:t>2000m</a:t>
            </a:r>
            <a:r>
              <a:rPr lang="ko-KR" altLang="en-US" sz="14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돋움"/>
                <a:ea typeface="돋움"/>
              </a:rPr>
              <a:t>에 이르는 바다산 위에 조그마하게 솟아 있는</a:t>
            </a:r>
            <a:endParaRPr lang="ko-KR" altLang="en-US" sz="1400">
              <a:effectLst>
                <a:glow rad="101600">
                  <a:schemeClr val="bg1">
                    <a:alpha val="60000"/>
                  </a:schemeClr>
                </a:glow>
              </a:effectLst>
              <a:latin typeface="돋움"/>
              <a:ea typeface="돋움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4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돋움"/>
                <a:ea typeface="돋움"/>
              </a:rPr>
              <a:t>두 개의 봉우리가 독도입니다</a:t>
            </a:r>
            <a:r>
              <a:rPr lang="en-US" altLang="ko-KR" sz="14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돋움"/>
                <a:ea typeface="돋움"/>
              </a:rPr>
              <a:t>.</a:t>
            </a:r>
            <a:endParaRPr lang="ko-KR" altLang="en-US" sz="1400">
              <a:effectLst>
                <a:glow rad="101600">
                  <a:schemeClr val="bg1">
                    <a:alpha val="60000"/>
                  </a:schemeClr>
                </a:glow>
              </a:effectLst>
              <a:latin typeface="돋움"/>
              <a:ea typeface="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/>
          <p:nvPr/>
        </p:nvSpPr>
        <p:spPr>
          <a:xfrm>
            <a:off x="3834650" y="327715"/>
            <a:ext cx="4337750" cy="51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800" b="1">
                <a:solidFill>
                  <a:srgbClr val="663648"/>
                </a:solidFill>
                <a:effectLst/>
                <a:latin typeface="+mj-ea"/>
                <a:ea typeface="+mj-ea"/>
              </a:rPr>
              <a:t>가</a:t>
            </a:r>
            <a:r>
              <a:rPr lang="ko-KR" altLang="en-US" sz="2800" b="1">
                <a:effectLst/>
                <a:latin typeface="+mj-ea"/>
                <a:ea typeface="+mj-ea"/>
              </a:rPr>
              <a:t> </a:t>
            </a:r>
            <a:r>
              <a:rPr lang="ko-KR" altLang="en-US" sz="2800" b="1">
                <a:solidFill>
                  <a:srgbClr val="0070c0"/>
                </a:solidFill>
                <a:effectLst/>
                <a:latin typeface="+mj-ea"/>
                <a:ea typeface="+mj-ea"/>
              </a:rPr>
              <a:t>중요한 이유</a:t>
            </a:r>
            <a:endParaRPr lang="ko-KR" altLang="en-US" sz="2800" b="1">
              <a:solidFill>
                <a:srgbClr val="0070c0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680083" y="159528"/>
            <a:ext cx="1171836" cy="976778"/>
          </a:xfrm>
          <a:prstGeom prst="rect">
            <a:avLst/>
          </a:prstGeom>
        </p:spPr>
      </p:pic>
      <p:sp>
        <p:nvSpPr>
          <p:cNvPr id="5" name="모서리가 둥근 직사각형 29"/>
          <p:cNvSpPr/>
          <p:nvPr/>
        </p:nvSpPr>
        <p:spPr>
          <a:xfrm>
            <a:off x="689776" y="1403990"/>
            <a:ext cx="3951710" cy="159980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7000">
                <a:schemeClr val="accent5">
                  <a:lumMod val="40000"/>
                  <a:lumOff val="60000"/>
                </a:schemeClr>
              </a:gs>
              <a:gs pos="100000">
                <a:srgbClr val="338fff">
                  <a:alpha val="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plastic">
            <a:bevelT w="15875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63023" y="1635646"/>
            <a:ext cx="3808977" cy="1410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100" b="1">
                <a:latin typeface="돋움"/>
                <a:ea typeface="돋움"/>
              </a:rPr>
              <a:t>가스 하이드레이트는 해저나 빙하 아래에서 천연가스의 주성분인 메탄과 물이 높은 압력 때문에 얼어붙어 생긴 덩어리로 울릉분지 주변에 약 </a:t>
            </a:r>
            <a:r>
              <a:rPr lang="en-US" altLang="ko-KR" sz="1100" b="1">
                <a:latin typeface="돋움"/>
                <a:ea typeface="돋움"/>
              </a:rPr>
              <a:t>8</a:t>
            </a:r>
            <a:r>
              <a:rPr lang="ko-KR" altLang="en-US" sz="1100" b="1">
                <a:latin typeface="돋움"/>
                <a:ea typeface="돋움"/>
              </a:rPr>
              <a:t>억</a:t>
            </a:r>
            <a:r>
              <a:rPr lang="en-US" altLang="ko-KR" sz="1100" b="1">
                <a:latin typeface="돋움"/>
                <a:ea typeface="돋움"/>
              </a:rPr>
              <a:t>t </a:t>
            </a:r>
            <a:r>
              <a:rPr lang="ko-KR" altLang="en-US" sz="1100" b="1">
                <a:latin typeface="돋움"/>
                <a:ea typeface="돋움"/>
              </a:rPr>
              <a:t>가량이 매장돼 있습니다</a:t>
            </a:r>
            <a:r>
              <a:rPr lang="en-US" altLang="ko-KR" sz="1100" b="1">
                <a:latin typeface="돋움"/>
                <a:ea typeface="돋움"/>
              </a:rPr>
              <a:t>.</a:t>
            </a:r>
            <a:endParaRPr lang="en-US" altLang="ko-KR" sz="1100" b="1">
              <a:latin typeface="돋움"/>
              <a:ea typeface="돋움"/>
            </a:endParaRPr>
          </a:p>
          <a:p>
            <a:pPr lvl="0">
              <a:defRPr/>
            </a:pPr>
            <a:r>
              <a:rPr lang="en-US" altLang="ko-KR" sz="1100" b="1">
                <a:latin typeface="돋움"/>
                <a:ea typeface="돋움"/>
              </a:rPr>
              <a:t> </a:t>
            </a:r>
            <a:r>
              <a:rPr lang="ko-KR" altLang="en-US" sz="1100" b="1">
                <a:latin typeface="돋움"/>
                <a:ea typeface="돋움"/>
              </a:rPr>
              <a:t>현재 연간 국내 가스 사용량</a:t>
            </a:r>
            <a:r>
              <a:rPr lang="en-US" altLang="ko-KR" sz="1100" b="1">
                <a:latin typeface="돋움"/>
                <a:ea typeface="돋움"/>
              </a:rPr>
              <a:t>(2700</a:t>
            </a:r>
            <a:r>
              <a:rPr lang="ko-KR" altLang="en-US" sz="1100" b="1">
                <a:latin typeface="돋움"/>
                <a:ea typeface="돋움"/>
              </a:rPr>
              <a:t>만 </a:t>
            </a:r>
            <a:r>
              <a:rPr lang="en-US" altLang="ko-KR" sz="1100" b="1">
                <a:latin typeface="돋움"/>
                <a:ea typeface="돋움"/>
              </a:rPr>
              <a:t>t)</a:t>
            </a:r>
            <a:r>
              <a:rPr lang="ko-KR" altLang="en-US" sz="1100" b="1">
                <a:latin typeface="돋움"/>
                <a:ea typeface="돋움"/>
              </a:rPr>
              <a:t>을 기준으로 환산해 볼 때 </a:t>
            </a:r>
            <a:r>
              <a:rPr lang="en-US" altLang="ko-KR" sz="1100" b="1">
                <a:latin typeface="돋움"/>
                <a:ea typeface="돋움"/>
              </a:rPr>
              <a:t>30</a:t>
            </a:r>
            <a:r>
              <a:rPr lang="ko-KR" altLang="en-US" sz="1100" b="1">
                <a:latin typeface="돋움"/>
                <a:ea typeface="돋움"/>
              </a:rPr>
              <a:t>년 정도를 사용할 수 있는 양이 매장돼있고 돈으로 환산하면 </a:t>
            </a:r>
            <a:r>
              <a:rPr lang="en-US" altLang="ko-KR" sz="1100" b="1">
                <a:latin typeface="돋움"/>
                <a:ea typeface="돋움"/>
              </a:rPr>
              <a:t>300</a:t>
            </a:r>
            <a:r>
              <a:rPr lang="ko-KR" altLang="en-US" sz="1100" b="1">
                <a:latin typeface="돋움"/>
                <a:ea typeface="돋움"/>
              </a:rPr>
              <a:t>조 원이나 됩니다</a:t>
            </a:r>
            <a:r>
              <a:rPr lang="en-US" altLang="ko-KR" sz="1100" b="1">
                <a:latin typeface="돋움"/>
                <a:ea typeface="돋움"/>
              </a:rPr>
              <a:t>.</a:t>
            </a:r>
            <a:endParaRPr lang="en-US" altLang="ko-KR" sz="1050" b="1"/>
          </a:p>
          <a:p>
            <a:pPr lvl="0">
              <a:defRPr/>
            </a:pPr>
            <a:endParaRPr lang="en-US" altLang="ko-KR" sz="1050" b="1"/>
          </a:p>
          <a:p>
            <a:pPr lvl="0">
              <a:defRPr/>
            </a:pPr>
            <a:endParaRPr lang="ko-KR" altLang="en-US" sz="1000" b="1"/>
          </a:p>
        </p:txBody>
      </p:sp>
      <p:grpSp>
        <p:nvGrpSpPr>
          <p:cNvPr id="8" name="그룹 90"/>
          <p:cNvGrpSpPr/>
          <p:nvPr/>
        </p:nvGrpSpPr>
        <p:grpSpPr>
          <a:xfrm rot="0">
            <a:off x="1424141" y="1275606"/>
            <a:ext cx="2482980" cy="302432"/>
            <a:chOff x="336176" y="4863106"/>
            <a:chExt cx="1922930" cy="152344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" name="모서리가 둥근 직사각형 23"/>
            <p:cNvSpPr/>
            <p:nvPr/>
          </p:nvSpPr>
          <p:spPr>
            <a:xfrm>
              <a:off x="336176" y="4863106"/>
              <a:ext cx="1922930" cy="1523447"/>
            </a:xfrm>
            <a:prstGeom prst="roundRect">
              <a:avLst>
                <a:gd name="adj" fmla="val 8696"/>
              </a:avLst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flat" dir="t"/>
            </a:scene3d>
            <a:sp3d prstMaterial="dkEdge">
              <a:bevelB/>
            </a:sp3d>
          </p:spPr>
          <p:txBody>
            <a:bodyPr anchor="ctr"/>
            <a:lstStyle/>
            <a:p>
              <a:pPr algn="ctr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10" name="모서리가 둥근 직사각형 25"/>
            <p:cNvSpPr/>
            <p:nvPr/>
          </p:nvSpPr>
          <p:spPr>
            <a:xfrm>
              <a:off x="350663" y="4962317"/>
              <a:ext cx="1893351" cy="927582"/>
            </a:xfrm>
            <a:prstGeom prst="roundRect">
              <a:avLst>
                <a:gd name="adj" fmla="val 17282"/>
              </a:avLst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contourClr>
                <a:srgbClr val="cbcbcb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11" name="직사각형 13"/>
          <p:cNvSpPr/>
          <p:nvPr/>
        </p:nvSpPr>
        <p:spPr>
          <a:xfrm>
            <a:off x="1538687" y="1275604"/>
            <a:ext cx="2215534" cy="33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b="1">
                <a:solidFill>
                  <a:schemeClr val="lt1"/>
                </a:solidFill>
                <a:latin typeface="돋움"/>
                <a:ea typeface="돋움"/>
              </a:rPr>
              <a:t>1. </a:t>
            </a:r>
            <a:r>
              <a:rPr lang="ko-KR" altLang="en-US" sz="1600" b="1">
                <a:solidFill>
                  <a:schemeClr val="lt1"/>
                </a:solidFill>
                <a:latin typeface="돋움"/>
                <a:ea typeface="돋움"/>
              </a:rPr>
              <a:t>가스 하이드레이트</a:t>
            </a:r>
            <a:endParaRPr lang="ko-KR" altLang="en-US" sz="1600" b="1">
              <a:solidFill>
                <a:schemeClr val="lt1"/>
              </a:solidFill>
              <a:latin typeface="돋움"/>
              <a:ea typeface="돋움"/>
            </a:endParaRPr>
          </a:p>
        </p:txBody>
      </p:sp>
      <p:sp>
        <p:nvSpPr>
          <p:cNvPr id="13" name="모서리가 둥근 직사각형 38"/>
          <p:cNvSpPr/>
          <p:nvPr/>
        </p:nvSpPr>
        <p:spPr>
          <a:xfrm>
            <a:off x="4724745" y="1403990"/>
            <a:ext cx="3951710" cy="159980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7000">
                <a:schemeClr val="accent5">
                  <a:lumMod val="40000"/>
                  <a:lumOff val="60000"/>
                </a:schemeClr>
              </a:gs>
              <a:gs pos="100000">
                <a:srgbClr val="338fff">
                  <a:alpha val="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plastic">
            <a:bevelT w="15875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14" name="TextBox 39"/>
          <p:cNvSpPr txBox="1"/>
          <p:nvPr/>
        </p:nvSpPr>
        <p:spPr>
          <a:xfrm>
            <a:off x="4797992" y="1635648"/>
            <a:ext cx="3805214" cy="1096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100" b="1">
                <a:latin typeface="돋움"/>
                <a:ea typeface="돋움"/>
              </a:rPr>
              <a:t>독도 근해에는 북쪽으로 </a:t>
            </a:r>
            <a:r>
              <a:rPr lang="en-US" altLang="ko-KR" sz="1100" b="1">
                <a:latin typeface="돋움"/>
                <a:ea typeface="돋움"/>
              </a:rPr>
              <a:t>'</a:t>
            </a:r>
            <a:r>
              <a:rPr lang="ko-KR" altLang="en-US" sz="1100" b="1">
                <a:latin typeface="돋움"/>
                <a:ea typeface="돋움"/>
              </a:rPr>
              <a:t>대화퇴</a:t>
            </a:r>
            <a:r>
              <a:rPr lang="en-US" altLang="ko-KR" sz="1100" b="1">
                <a:latin typeface="돋움"/>
                <a:ea typeface="돋움"/>
              </a:rPr>
              <a:t>'</a:t>
            </a:r>
            <a:r>
              <a:rPr lang="ko-KR" altLang="en-US" sz="1100" b="1">
                <a:latin typeface="돋움"/>
                <a:ea typeface="돋움"/>
              </a:rPr>
              <a:t>라는 얕은 바다가 있고 한류와 난류가 교차하는 해역으로 플랑크톤이 많기 때문에 회유성 어족이 풍부해 울릉도와  동해안의 어민들에게 주요한 어장이 되고 있습니다</a:t>
            </a:r>
            <a:r>
              <a:rPr lang="en-US" altLang="ko-KR" sz="1100" b="1">
                <a:latin typeface="돋움"/>
                <a:ea typeface="돋움"/>
              </a:rPr>
              <a:t>. </a:t>
            </a:r>
            <a:r>
              <a:rPr lang="ko-KR" altLang="en-US" sz="1100" b="1">
                <a:latin typeface="돋움"/>
                <a:ea typeface="돋움"/>
              </a:rPr>
              <a:t>연간 출어하는 어선은 천여 척에 이르고 있습니다</a:t>
            </a:r>
            <a:r>
              <a:rPr lang="en-US" altLang="ko-KR" sz="1100" b="1">
                <a:latin typeface="돋움"/>
                <a:ea typeface="돋움"/>
              </a:rPr>
              <a:t>. </a:t>
            </a:r>
            <a:r>
              <a:rPr lang="ko-KR" altLang="en-US" sz="1100" b="1">
                <a:latin typeface="돋움"/>
                <a:ea typeface="돋움"/>
              </a:rPr>
              <a:t>또한 암초에는 미역과 다시마 등의 해조류와 전복 소라 등의 패류가 많이 서식하고 있습니다</a:t>
            </a:r>
            <a:r>
              <a:rPr lang="en-US" altLang="ko-KR" sz="1100" b="1">
                <a:latin typeface="돋움"/>
                <a:ea typeface="돋움"/>
              </a:rPr>
              <a:t>.</a:t>
            </a:r>
            <a:endParaRPr lang="en-US" altLang="ko-KR" sz="1100" b="1">
              <a:latin typeface="돋움"/>
              <a:ea typeface="돋움"/>
            </a:endParaRPr>
          </a:p>
        </p:txBody>
      </p:sp>
      <p:grpSp>
        <p:nvGrpSpPr>
          <p:cNvPr id="16" name="그룹 90"/>
          <p:cNvGrpSpPr/>
          <p:nvPr/>
        </p:nvGrpSpPr>
        <p:grpSpPr>
          <a:xfrm rot="0">
            <a:off x="5459109" y="1275606"/>
            <a:ext cx="2482980" cy="302432"/>
            <a:chOff x="336176" y="4863106"/>
            <a:chExt cx="1922930" cy="152344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7" name="모서리가 둥근 직사각형 43"/>
            <p:cNvSpPr/>
            <p:nvPr/>
          </p:nvSpPr>
          <p:spPr>
            <a:xfrm>
              <a:off x="336176" y="4863106"/>
              <a:ext cx="1922930" cy="1523447"/>
            </a:xfrm>
            <a:prstGeom prst="roundRect">
              <a:avLst>
                <a:gd name="adj" fmla="val 8696"/>
              </a:avLst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flat" dir="t"/>
            </a:scene3d>
            <a:sp3d prstMaterial="dkEdge">
              <a:bevelB/>
            </a:sp3d>
          </p:spPr>
          <p:txBody>
            <a:bodyPr anchor="ctr"/>
            <a:lstStyle/>
            <a:p>
              <a:pPr algn="ctr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18" name="모서리가 둥근 직사각형 44"/>
            <p:cNvSpPr/>
            <p:nvPr/>
          </p:nvSpPr>
          <p:spPr>
            <a:xfrm>
              <a:off x="350663" y="4962317"/>
              <a:ext cx="1893351" cy="927582"/>
            </a:xfrm>
            <a:prstGeom prst="roundRect">
              <a:avLst>
                <a:gd name="adj" fmla="val 17282"/>
              </a:avLst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contourClr>
                <a:srgbClr val="cbcbcb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19" name="직사각형 42"/>
          <p:cNvSpPr/>
          <p:nvPr/>
        </p:nvSpPr>
        <p:spPr>
          <a:xfrm>
            <a:off x="5573657" y="1275605"/>
            <a:ext cx="2215532" cy="339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b="1">
                <a:solidFill>
                  <a:schemeClr val="lt1"/>
                </a:solidFill>
                <a:latin typeface="돋움"/>
                <a:ea typeface="돋움"/>
              </a:rPr>
              <a:t>2. </a:t>
            </a:r>
            <a:r>
              <a:rPr lang="ko-KR" altLang="en-US" sz="1600" b="1">
                <a:solidFill>
                  <a:schemeClr val="lt1"/>
                </a:solidFill>
                <a:latin typeface="돋움"/>
                <a:ea typeface="돋움"/>
              </a:rPr>
              <a:t>황금어장</a:t>
            </a:r>
            <a:endParaRPr lang="ko-KR" altLang="en-US" sz="1600" b="1">
              <a:solidFill>
                <a:schemeClr val="lt1"/>
              </a:solidFill>
              <a:latin typeface="돋움"/>
              <a:ea typeface="돋움"/>
            </a:endParaRPr>
          </a:p>
        </p:txBody>
      </p:sp>
      <p:sp>
        <p:nvSpPr>
          <p:cNvPr id="21" name="모서리가 둥근 직사각형 45"/>
          <p:cNvSpPr/>
          <p:nvPr/>
        </p:nvSpPr>
        <p:spPr>
          <a:xfrm>
            <a:off x="689776" y="3348206"/>
            <a:ext cx="3951710" cy="145579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7000">
                <a:schemeClr val="accent5">
                  <a:lumMod val="40000"/>
                  <a:lumOff val="60000"/>
                </a:schemeClr>
              </a:gs>
              <a:gs pos="100000">
                <a:srgbClr val="338fff">
                  <a:alpha val="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plastic">
            <a:bevelT w="15875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22" name="TextBox 46"/>
          <p:cNvSpPr txBox="1"/>
          <p:nvPr/>
        </p:nvSpPr>
        <p:spPr>
          <a:xfrm>
            <a:off x="763023" y="3650669"/>
            <a:ext cx="3805214" cy="1100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100" b="1">
                <a:latin typeface="돋움"/>
                <a:ea typeface="돋움"/>
              </a:rPr>
              <a:t>독도는 </a:t>
            </a:r>
            <a:r>
              <a:rPr lang="en-US" altLang="ko-KR" sz="1100" b="1">
                <a:latin typeface="돋움"/>
                <a:ea typeface="돋움"/>
              </a:rPr>
              <a:t>460-200</a:t>
            </a:r>
            <a:r>
              <a:rPr lang="ko-KR" altLang="en-US" sz="1100" b="1">
                <a:latin typeface="돋움"/>
                <a:ea typeface="돋움"/>
              </a:rPr>
              <a:t>만년 전 세 차례의 화산 분출로 인해 만들어진 화산섬이다</a:t>
            </a:r>
            <a:r>
              <a:rPr lang="en-US" altLang="ko-KR" sz="1100" b="1">
                <a:latin typeface="돋움"/>
                <a:ea typeface="돋움"/>
              </a:rPr>
              <a:t>. </a:t>
            </a:r>
            <a:r>
              <a:rPr lang="ko-KR" altLang="en-US" sz="1100" b="1">
                <a:latin typeface="돋움"/>
                <a:ea typeface="돋움"/>
              </a:rPr>
              <a:t>그러므로 암석을 연구할 수 있는 중요한 곳이라 할 수 있습니다</a:t>
            </a:r>
            <a:r>
              <a:rPr lang="en-US" altLang="ko-KR" sz="1100" b="1">
                <a:latin typeface="돋움"/>
                <a:ea typeface="돋움"/>
              </a:rPr>
              <a:t>. </a:t>
            </a:r>
            <a:r>
              <a:rPr lang="ko-KR" altLang="en-US" sz="1100" b="1">
                <a:latin typeface="돋움"/>
                <a:ea typeface="돋움"/>
              </a:rPr>
              <a:t>독도같이 바다산이 바닷물 위로 모습을 드러내는 일은 전 세계적으로도 드문 일이라고 합니다</a:t>
            </a:r>
            <a:r>
              <a:rPr lang="en-US" altLang="ko-KR" sz="1100" b="1">
                <a:latin typeface="돋움"/>
                <a:ea typeface="돋움"/>
              </a:rPr>
              <a:t>. </a:t>
            </a:r>
            <a:r>
              <a:rPr lang="ko-KR" altLang="en-US" sz="1100" b="1">
                <a:latin typeface="돋움"/>
                <a:ea typeface="돋움"/>
              </a:rPr>
              <a:t>산의 진화를 한눈에 보여주는 섬으로 지질학적으로도 아주 중요합니다</a:t>
            </a:r>
            <a:r>
              <a:rPr lang="en-US" altLang="ko-KR" sz="1100" b="1">
                <a:latin typeface="돋움"/>
                <a:ea typeface="돋움"/>
              </a:rPr>
              <a:t>.</a:t>
            </a:r>
            <a:endParaRPr lang="ko-KR" altLang="en-US" sz="1100" b="1">
              <a:latin typeface="돋움"/>
              <a:ea typeface="돋움"/>
            </a:endParaRPr>
          </a:p>
        </p:txBody>
      </p:sp>
      <p:grpSp>
        <p:nvGrpSpPr>
          <p:cNvPr id="24" name="그룹 90"/>
          <p:cNvGrpSpPr/>
          <p:nvPr/>
        </p:nvGrpSpPr>
        <p:grpSpPr>
          <a:xfrm rot="0">
            <a:off x="1424140" y="3219822"/>
            <a:ext cx="2482980" cy="302432"/>
            <a:chOff x="336176" y="4863106"/>
            <a:chExt cx="1922930" cy="152344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5" name="모서리가 둥근 직사각형 50"/>
            <p:cNvSpPr/>
            <p:nvPr/>
          </p:nvSpPr>
          <p:spPr>
            <a:xfrm>
              <a:off x="336176" y="4863106"/>
              <a:ext cx="1922930" cy="1523447"/>
            </a:xfrm>
            <a:prstGeom prst="roundRect">
              <a:avLst>
                <a:gd name="adj" fmla="val 8696"/>
              </a:avLst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flat" dir="t"/>
            </a:scene3d>
            <a:sp3d prstMaterial="dkEdge">
              <a:bevelB/>
            </a:sp3d>
          </p:spPr>
          <p:txBody>
            <a:bodyPr anchor="ctr"/>
            <a:lstStyle/>
            <a:p>
              <a:pPr algn="ctr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26" name="모서리가 둥근 직사각형 51"/>
            <p:cNvSpPr/>
            <p:nvPr/>
          </p:nvSpPr>
          <p:spPr>
            <a:xfrm>
              <a:off x="350663" y="4962317"/>
              <a:ext cx="1893351" cy="927582"/>
            </a:xfrm>
            <a:prstGeom prst="roundRect">
              <a:avLst>
                <a:gd name="adj" fmla="val 17282"/>
              </a:avLst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contourClr>
                <a:srgbClr val="cbcbcb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27" name="직사각형 49"/>
          <p:cNvSpPr/>
          <p:nvPr/>
        </p:nvSpPr>
        <p:spPr>
          <a:xfrm>
            <a:off x="1538687" y="3219822"/>
            <a:ext cx="2215534" cy="338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b="1">
                <a:solidFill>
                  <a:schemeClr val="lt1"/>
                </a:solidFill>
                <a:latin typeface="돋움"/>
                <a:ea typeface="돋움"/>
              </a:rPr>
              <a:t>3. </a:t>
            </a:r>
            <a:r>
              <a:rPr lang="ko-KR" altLang="en-US" sz="1600" b="1">
                <a:solidFill>
                  <a:schemeClr val="lt1"/>
                </a:solidFill>
                <a:latin typeface="돋움"/>
                <a:ea typeface="돋움"/>
              </a:rPr>
              <a:t>암석 연구</a:t>
            </a:r>
            <a:endParaRPr lang="ko-KR" altLang="en-US" sz="1600" b="1">
              <a:solidFill>
                <a:schemeClr val="lt1"/>
              </a:solidFill>
              <a:latin typeface="돋움"/>
              <a:ea typeface="돋움"/>
            </a:endParaRPr>
          </a:p>
        </p:txBody>
      </p:sp>
      <p:sp>
        <p:nvSpPr>
          <p:cNvPr id="29" name="모서리가 둥근 직사각형 52"/>
          <p:cNvSpPr/>
          <p:nvPr/>
        </p:nvSpPr>
        <p:spPr>
          <a:xfrm>
            <a:off x="4724745" y="3348206"/>
            <a:ext cx="3951710" cy="145579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7000">
                <a:schemeClr val="accent5">
                  <a:lumMod val="40000"/>
                  <a:lumOff val="60000"/>
                </a:schemeClr>
              </a:gs>
              <a:gs pos="100000">
                <a:srgbClr val="338fff">
                  <a:alpha val="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plastic">
            <a:bevelT w="15875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30" name="TextBox 53"/>
          <p:cNvSpPr txBox="1"/>
          <p:nvPr/>
        </p:nvSpPr>
        <p:spPr>
          <a:xfrm>
            <a:off x="4797992" y="3650669"/>
            <a:ext cx="3805214" cy="928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100" b="1">
                <a:latin typeface="돋움"/>
                <a:ea typeface="돋움"/>
              </a:rPr>
              <a:t>독도 둘레는 일본</a:t>
            </a:r>
            <a:r>
              <a:rPr lang="en-US" altLang="ko-KR" sz="1100" b="1">
                <a:latin typeface="돋움"/>
                <a:ea typeface="돋움"/>
              </a:rPr>
              <a:t>, </a:t>
            </a:r>
            <a:r>
              <a:rPr lang="ko-KR" altLang="en-US" sz="1100" b="1">
                <a:latin typeface="돋움"/>
                <a:ea typeface="돋움"/>
              </a:rPr>
              <a:t>중국</a:t>
            </a:r>
            <a:r>
              <a:rPr lang="en-US" altLang="ko-KR" sz="1100" b="1">
                <a:latin typeface="돋움"/>
                <a:ea typeface="돋움"/>
              </a:rPr>
              <a:t>, </a:t>
            </a:r>
            <a:r>
              <a:rPr lang="ko-KR" altLang="en-US" sz="1100" b="1">
                <a:latin typeface="돋움"/>
                <a:ea typeface="돋움"/>
              </a:rPr>
              <a:t>러시아 같은 동북아시아 강대국들에게 군사적으로 중요한 바닷길이다</a:t>
            </a:r>
            <a:r>
              <a:rPr lang="en-US" altLang="ko-KR" sz="1100" b="1">
                <a:latin typeface="돋움"/>
                <a:ea typeface="돋움"/>
              </a:rPr>
              <a:t>. </a:t>
            </a:r>
            <a:r>
              <a:rPr lang="ko-KR" altLang="en-US" sz="1100" b="1">
                <a:latin typeface="돋움"/>
                <a:ea typeface="돋움"/>
              </a:rPr>
              <a:t>또한 대한해협을 거쳐 연해주</a:t>
            </a:r>
            <a:r>
              <a:rPr lang="en-US" altLang="ko-KR" sz="1100" b="1">
                <a:latin typeface="돋움"/>
                <a:ea typeface="돋움"/>
              </a:rPr>
              <a:t>, </a:t>
            </a:r>
            <a:r>
              <a:rPr lang="ko-KR" altLang="en-US" sz="1100" b="1">
                <a:latin typeface="돋움"/>
                <a:ea typeface="돋움"/>
              </a:rPr>
              <a:t>북해도</a:t>
            </a:r>
            <a:r>
              <a:rPr lang="en-US" altLang="ko-KR" sz="1100" b="1">
                <a:latin typeface="돋움"/>
                <a:ea typeface="돋움"/>
              </a:rPr>
              <a:t>, </a:t>
            </a:r>
            <a:r>
              <a:rPr lang="ko-KR" altLang="en-US" sz="1100" b="1">
                <a:latin typeface="돋움"/>
                <a:ea typeface="돋움"/>
              </a:rPr>
              <a:t>북한 등의 항구 도시를 연결하는 바닷길의 중심이기도 합니다</a:t>
            </a:r>
            <a:r>
              <a:rPr lang="en-US" altLang="ko-KR" sz="1100" b="1">
                <a:latin typeface="돋움"/>
                <a:ea typeface="돋움"/>
              </a:rPr>
              <a:t>. </a:t>
            </a:r>
            <a:r>
              <a:rPr lang="ko-KR" altLang="en-US" sz="1100" b="1">
                <a:latin typeface="돋움"/>
                <a:ea typeface="돋움"/>
              </a:rPr>
              <a:t>그래서 옛날부터 동북아시아의 강대국들이 독도를 호시탐탐 노려 왔던 것이다</a:t>
            </a:r>
            <a:r>
              <a:rPr lang="en-US" altLang="ko-KR" sz="1100" b="1">
                <a:latin typeface="돋움"/>
                <a:ea typeface="돋움"/>
              </a:rPr>
              <a:t>.</a:t>
            </a:r>
            <a:endParaRPr lang="en-US" altLang="ko-KR" sz="1100" b="1">
              <a:latin typeface="돋움"/>
              <a:ea typeface="돋움"/>
            </a:endParaRPr>
          </a:p>
        </p:txBody>
      </p:sp>
      <p:grpSp>
        <p:nvGrpSpPr>
          <p:cNvPr id="32" name="그룹 90"/>
          <p:cNvGrpSpPr/>
          <p:nvPr/>
        </p:nvGrpSpPr>
        <p:grpSpPr>
          <a:xfrm rot="0">
            <a:off x="5459109" y="3219822"/>
            <a:ext cx="2482980" cy="302432"/>
            <a:chOff x="336176" y="4863106"/>
            <a:chExt cx="1922930" cy="152344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3" name="모서리가 둥근 직사각형 57"/>
            <p:cNvSpPr/>
            <p:nvPr/>
          </p:nvSpPr>
          <p:spPr>
            <a:xfrm>
              <a:off x="336176" y="4863106"/>
              <a:ext cx="1922930" cy="1523447"/>
            </a:xfrm>
            <a:prstGeom prst="roundRect">
              <a:avLst>
                <a:gd name="adj" fmla="val 8696"/>
              </a:avLst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flat" dir="t"/>
            </a:scene3d>
            <a:sp3d prstMaterial="dkEdge">
              <a:bevelB/>
            </a:sp3d>
          </p:spPr>
          <p:txBody>
            <a:bodyPr anchor="ctr"/>
            <a:lstStyle/>
            <a:p>
              <a:pPr algn="ctr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34" name="모서리가 둥근 직사각형 58"/>
            <p:cNvSpPr/>
            <p:nvPr/>
          </p:nvSpPr>
          <p:spPr>
            <a:xfrm>
              <a:off x="350663" y="4962317"/>
              <a:ext cx="1893351" cy="927582"/>
            </a:xfrm>
            <a:prstGeom prst="roundRect">
              <a:avLst>
                <a:gd name="adj" fmla="val 17282"/>
              </a:avLst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contourClr>
                <a:srgbClr val="cbcbcb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35" name="직사각형 56"/>
          <p:cNvSpPr/>
          <p:nvPr/>
        </p:nvSpPr>
        <p:spPr>
          <a:xfrm>
            <a:off x="5573657" y="3219822"/>
            <a:ext cx="2215532" cy="338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b="1">
                <a:solidFill>
                  <a:schemeClr val="lt1"/>
                </a:solidFill>
                <a:latin typeface="돋움"/>
                <a:ea typeface="돋움"/>
              </a:rPr>
              <a:t>4. </a:t>
            </a:r>
            <a:r>
              <a:rPr lang="ko-KR" altLang="en-US" sz="1600" b="1">
                <a:solidFill>
                  <a:schemeClr val="lt1"/>
                </a:solidFill>
                <a:latin typeface="돋움"/>
                <a:ea typeface="돋움"/>
              </a:rPr>
              <a:t>중요한 바닷길</a:t>
            </a:r>
            <a:endParaRPr lang="ko-KR" altLang="en-US" sz="1600" b="1">
              <a:solidFill>
                <a:schemeClr val="lt1"/>
              </a:solidFill>
              <a:latin typeface="돋움"/>
              <a:ea typeface="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/>
          <p:nvPr/>
        </p:nvSpPr>
        <p:spPr>
          <a:xfrm>
            <a:off x="3834650" y="327715"/>
            <a:ext cx="4337750" cy="51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800" b="1">
                <a:solidFill>
                  <a:srgbClr val="002060"/>
                </a:solidFill>
                <a:effectLst/>
                <a:latin typeface="+mj-ea"/>
                <a:ea typeface="+mj-ea"/>
              </a:rPr>
              <a:t>의 역사</a:t>
            </a:r>
            <a:r>
              <a:rPr lang="en-US" altLang="ko-KR" sz="2800" b="1">
                <a:solidFill>
                  <a:srgbClr val="002060"/>
                </a:solidFill>
                <a:effectLst/>
                <a:latin typeface="+mj-ea"/>
                <a:ea typeface="+mj-ea"/>
              </a:rPr>
              <a:t>(Ⅰ)</a:t>
            </a:r>
            <a:endParaRPr lang="en-US" altLang="ko-KR" sz="2800" b="1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680083" y="159528"/>
            <a:ext cx="1171836" cy="976778"/>
          </a:xfrm>
          <a:prstGeom prst="rect">
            <a:avLst/>
          </a:prstGeom>
        </p:spPr>
      </p:pic>
      <p:sp>
        <p:nvSpPr>
          <p:cNvPr id="4" name="TextBox 16"/>
          <p:cNvSpPr txBox="1"/>
          <p:nvPr/>
        </p:nvSpPr>
        <p:spPr>
          <a:xfrm>
            <a:off x="953280" y="1806214"/>
            <a:ext cx="4968552" cy="820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600" b="1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▶현재 대한민국은</a:t>
            </a:r>
            <a:r>
              <a:rPr lang="en-US" altLang="ko-KR" sz="1600" b="1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 </a:t>
            </a:r>
            <a:r>
              <a:rPr lang="ko-KR" altLang="en-US" sz="1600" b="1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독도에 대해서</a:t>
            </a:r>
            <a:endParaRPr lang="ko-KR" altLang="en-US" sz="1600" b="1">
              <a:solidFill>
                <a:schemeClr val="accent6">
                  <a:lumMod val="75000"/>
                </a:schemeClr>
              </a:solidFill>
              <a:effectLst/>
              <a:latin typeface="돋움"/>
              <a:ea typeface="돋움"/>
            </a:endParaRPr>
          </a:p>
          <a:p>
            <a:pPr lvl="0">
              <a:defRPr/>
            </a:pPr>
            <a:r>
              <a:rPr lang="en-US" altLang="ko-KR" sz="1600" b="1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   </a:t>
            </a:r>
            <a:r>
              <a:rPr lang="ko-KR" altLang="en-US" sz="1600" b="1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입법</a:t>
            </a:r>
            <a:r>
              <a:rPr lang="en-US" altLang="ko-KR" sz="1600" b="1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·</a:t>
            </a:r>
            <a:r>
              <a:rPr lang="ko-KR" altLang="en-US" sz="1600" b="1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행정</a:t>
            </a:r>
            <a:r>
              <a:rPr lang="en-US" altLang="ko-KR" sz="1600" b="1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·</a:t>
            </a:r>
            <a:r>
              <a:rPr lang="ko-KR" altLang="en-US" sz="1600" b="1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사법적으로</a:t>
            </a:r>
            <a:r>
              <a:rPr lang="en-US" altLang="ko-KR" sz="1600" b="1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 </a:t>
            </a:r>
            <a:r>
              <a:rPr lang="ko-KR" altLang="en-US" sz="1600" b="1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확고한</a:t>
            </a:r>
            <a:endParaRPr lang="ko-KR" altLang="en-US" sz="1600" b="1">
              <a:solidFill>
                <a:schemeClr val="accent6">
                  <a:lumMod val="75000"/>
                </a:schemeClr>
              </a:solidFill>
              <a:effectLst/>
              <a:latin typeface="돋움"/>
              <a:ea typeface="돋움"/>
            </a:endParaRPr>
          </a:p>
          <a:p>
            <a:pPr lvl="0">
              <a:defRPr/>
            </a:pPr>
            <a:r>
              <a:rPr lang="en-US" altLang="ko-KR" sz="1600" b="1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   </a:t>
            </a:r>
            <a:r>
              <a:rPr lang="ko-KR" altLang="en-US" sz="1600" b="1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영토주권을 행사하고 있습니다</a:t>
            </a:r>
            <a:r>
              <a:rPr lang="en-US" altLang="ko-KR" sz="1600" b="1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.</a:t>
            </a:r>
            <a:endParaRPr lang="ko-KR" altLang="en-US" sz="1600" b="1">
              <a:solidFill>
                <a:schemeClr val="accent6">
                  <a:lumMod val="75000"/>
                </a:schemeClr>
              </a:solidFill>
              <a:effectLst/>
              <a:latin typeface="돋움"/>
              <a:ea typeface="돋움"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1250964" y="2848734"/>
            <a:ext cx="7267757" cy="2026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700">
                <a:effectLst/>
                <a:latin typeface="돋움"/>
                <a:ea typeface="돋움"/>
              </a:rPr>
              <a:t>첫째</a:t>
            </a:r>
            <a:r>
              <a:rPr lang="en-US" altLang="ko-KR" sz="1700">
                <a:effectLst/>
                <a:latin typeface="돋움"/>
                <a:ea typeface="돋움"/>
              </a:rPr>
              <a:t>,     </a:t>
            </a:r>
            <a:r>
              <a:rPr lang="ko-KR" altLang="en-US" sz="1700">
                <a:effectLst/>
                <a:latin typeface="돋움"/>
                <a:ea typeface="돋움"/>
              </a:rPr>
              <a:t>경찰이 주재하여 독도를 경비하고 있습니다</a:t>
            </a:r>
            <a:r>
              <a:rPr lang="en-US" altLang="ko-KR" sz="1700">
                <a:effectLst/>
                <a:latin typeface="돋움"/>
                <a:ea typeface="돋움"/>
              </a:rPr>
              <a:t>.</a:t>
            </a:r>
            <a:endParaRPr lang="en-US" altLang="ko-KR" sz="1700">
              <a:effectLst/>
              <a:latin typeface="돋움"/>
              <a:ea typeface="돋움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700">
                <a:effectLst/>
                <a:latin typeface="돋움"/>
                <a:ea typeface="돋움"/>
              </a:rPr>
              <a:t>둘째</a:t>
            </a:r>
            <a:r>
              <a:rPr lang="en-US" altLang="ko-KR" sz="1700">
                <a:effectLst/>
                <a:latin typeface="돋움"/>
                <a:ea typeface="돋움"/>
              </a:rPr>
              <a:t>,     </a:t>
            </a:r>
            <a:r>
              <a:rPr lang="ko-KR" altLang="en-US" sz="1700">
                <a:effectLst/>
                <a:latin typeface="돋움"/>
                <a:ea typeface="돋움"/>
              </a:rPr>
              <a:t>우리 군이 독도 영해와 영공을 수호하고 있습니다</a:t>
            </a:r>
            <a:r>
              <a:rPr lang="en-US" altLang="ko-KR" sz="1700">
                <a:effectLst/>
                <a:latin typeface="돋움"/>
                <a:ea typeface="돋움"/>
              </a:rPr>
              <a:t>.</a:t>
            </a:r>
            <a:endParaRPr lang="en-US" altLang="ko-KR" sz="1700">
              <a:effectLst/>
              <a:latin typeface="돋움"/>
              <a:ea typeface="돋움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700">
                <a:effectLst/>
                <a:latin typeface="돋움"/>
                <a:ea typeface="돋움"/>
              </a:rPr>
              <a:t>셋째</a:t>
            </a:r>
            <a:r>
              <a:rPr lang="en-US" altLang="ko-KR" sz="1700">
                <a:effectLst/>
                <a:latin typeface="돋움"/>
                <a:ea typeface="돋움"/>
              </a:rPr>
              <a:t>,     </a:t>
            </a:r>
            <a:r>
              <a:rPr lang="ko-KR" altLang="en-US" sz="1700">
                <a:effectLst/>
                <a:latin typeface="돋움"/>
                <a:ea typeface="돋움"/>
              </a:rPr>
              <a:t>각종 법령이 독도에 적용되고 있습니다</a:t>
            </a:r>
            <a:r>
              <a:rPr lang="en-US" altLang="ko-KR" sz="1700">
                <a:effectLst/>
                <a:latin typeface="돋움"/>
                <a:ea typeface="돋움"/>
              </a:rPr>
              <a:t>.</a:t>
            </a:r>
            <a:endParaRPr lang="en-US" altLang="ko-KR" sz="1700">
              <a:effectLst/>
              <a:latin typeface="돋움"/>
              <a:ea typeface="돋움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700">
                <a:effectLst/>
                <a:latin typeface="돋움"/>
                <a:ea typeface="돋움"/>
              </a:rPr>
              <a:t>넷째</a:t>
            </a:r>
            <a:r>
              <a:rPr lang="en-US" altLang="ko-KR" sz="1700">
                <a:effectLst/>
                <a:latin typeface="돋움"/>
                <a:ea typeface="돋움"/>
              </a:rPr>
              <a:t>,     </a:t>
            </a:r>
            <a:r>
              <a:rPr lang="ko-KR" altLang="en-US" sz="1700">
                <a:effectLst/>
                <a:latin typeface="돋움"/>
                <a:ea typeface="돋움"/>
              </a:rPr>
              <a:t>등대 등 여러 가지 시설물을 설치</a:t>
            </a:r>
            <a:r>
              <a:rPr lang="en-US" altLang="ko-KR" sz="1700">
                <a:effectLst/>
                <a:latin typeface="돋움"/>
                <a:ea typeface="돋움"/>
              </a:rPr>
              <a:t>, </a:t>
            </a:r>
            <a:r>
              <a:rPr lang="ko-KR" altLang="en-US" sz="1700">
                <a:effectLst/>
                <a:latin typeface="돋움"/>
                <a:ea typeface="돋움"/>
              </a:rPr>
              <a:t>운영하고 있습니다</a:t>
            </a:r>
            <a:r>
              <a:rPr lang="en-US" altLang="ko-KR" sz="1700">
                <a:effectLst/>
                <a:latin typeface="돋움"/>
                <a:ea typeface="돋움"/>
              </a:rPr>
              <a:t>.</a:t>
            </a:r>
            <a:endParaRPr lang="en-US" altLang="ko-KR" sz="1700">
              <a:effectLst/>
              <a:latin typeface="돋움"/>
              <a:ea typeface="돋움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700">
                <a:effectLst/>
                <a:latin typeface="돋움"/>
                <a:ea typeface="돋움"/>
              </a:rPr>
              <a:t>다섯째</a:t>
            </a:r>
            <a:r>
              <a:rPr lang="en-US" altLang="ko-KR" sz="1700">
                <a:effectLst/>
                <a:latin typeface="돋움"/>
                <a:ea typeface="돋움"/>
              </a:rPr>
              <a:t>,  </a:t>
            </a:r>
            <a:r>
              <a:rPr lang="ko-KR" altLang="en-US" sz="1700">
                <a:effectLst/>
                <a:latin typeface="돋움"/>
                <a:ea typeface="돋움"/>
              </a:rPr>
              <a:t>우리 주민이 독도에 거주하고 있습니다</a:t>
            </a:r>
            <a:r>
              <a:rPr lang="en-US" altLang="ko-KR" sz="1700">
                <a:effectLst/>
                <a:latin typeface="돋움"/>
                <a:ea typeface="돋움"/>
              </a:rPr>
              <a:t>.</a:t>
            </a:r>
            <a:endParaRPr lang="ko-KR" altLang="en-US" sz="1700">
              <a:effectLst/>
              <a:latin typeface="돋움"/>
              <a:ea typeface="돋움"/>
            </a:endParaRPr>
          </a:p>
        </p:txBody>
      </p:sp>
      <p:pic>
        <p:nvPicPr>
          <p:cNvPr id="6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572000" y="976526"/>
            <a:ext cx="3151920" cy="176214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/>
          <p:nvPr/>
        </p:nvSpPr>
        <p:spPr>
          <a:xfrm>
            <a:off x="3834650" y="327715"/>
            <a:ext cx="4337750" cy="51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800" b="1">
                <a:solidFill>
                  <a:srgbClr val="002060"/>
                </a:solidFill>
                <a:effectLst/>
                <a:latin typeface="+mj-ea"/>
                <a:ea typeface="+mj-ea"/>
              </a:rPr>
              <a:t>의 역사</a:t>
            </a:r>
            <a:r>
              <a:rPr lang="en-US" altLang="ko-KR" sz="2800" b="1">
                <a:solidFill>
                  <a:srgbClr val="002060"/>
                </a:solidFill>
                <a:effectLst/>
                <a:latin typeface="+mj-ea"/>
                <a:ea typeface="+mj-ea"/>
              </a:rPr>
              <a:t>(Ⅱ)</a:t>
            </a:r>
            <a:endParaRPr lang="en-US" altLang="ko-KR" sz="2800" b="1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680083" y="159528"/>
            <a:ext cx="1171836" cy="976778"/>
          </a:xfrm>
          <a:prstGeom prst="rect">
            <a:avLst/>
          </a:prstGeom>
        </p:spPr>
      </p:pic>
      <p:sp>
        <p:nvSpPr>
          <p:cNvPr id="4" name="TextBox 16"/>
          <p:cNvSpPr txBox="1"/>
          <p:nvPr/>
        </p:nvSpPr>
        <p:spPr>
          <a:xfrm>
            <a:off x="899592" y="1664955"/>
            <a:ext cx="4176464" cy="906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▶</a:t>
            </a:r>
            <a:r>
              <a:rPr lang="en-US" altLang="ko-KR" b="1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1946</a:t>
            </a:r>
            <a:r>
              <a:rPr lang="ko-KR" altLang="en-US" b="1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년 연합국 최고사령관</a:t>
            </a:r>
            <a:endParaRPr lang="ko-KR" altLang="en-US" b="1">
              <a:solidFill>
                <a:schemeClr val="accent6">
                  <a:lumMod val="75000"/>
                </a:schemeClr>
              </a:solidFill>
              <a:effectLst/>
              <a:latin typeface="돋움"/>
              <a:ea typeface="돋움"/>
            </a:endParaRPr>
          </a:p>
          <a:p>
            <a:pPr lvl="0">
              <a:defRPr/>
            </a:pPr>
            <a:r>
              <a:rPr lang="en-US" altLang="ko-KR" b="1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  </a:t>
            </a:r>
            <a:r>
              <a:rPr lang="ko-KR" altLang="en-US" b="1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총사령부지령으로 독도는</a:t>
            </a:r>
            <a:endParaRPr lang="ko-KR" altLang="en-US" b="1">
              <a:solidFill>
                <a:schemeClr val="accent6">
                  <a:lumMod val="75000"/>
                </a:schemeClr>
              </a:solidFill>
              <a:effectLst/>
              <a:latin typeface="돋움"/>
              <a:ea typeface="돋움"/>
            </a:endParaRPr>
          </a:p>
          <a:p>
            <a:pPr lvl="0">
              <a:defRPr/>
            </a:pPr>
            <a:r>
              <a:rPr lang="en-US" altLang="ko-KR" b="1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  </a:t>
            </a:r>
            <a:r>
              <a:rPr lang="ko-KR" altLang="en-US" b="1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한국영토로 확정되었다</a:t>
            </a:r>
            <a:r>
              <a:rPr lang="en-US" altLang="ko-KR" b="1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.</a:t>
            </a:r>
            <a:endParaRPr lang="ko-KR" altLang="en-US" b="1">
              <a:solidFill>
                <a:schemeClr val="accent6">
                  <a:lumMod val="75000"/>
                </a:schemeClr>
              </a:solidFill>
              <a:effectLst/>
              <a:latin typeface="돋움"/>
              <a:ea typeface="돋움"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1043608" y="3003798"/>
            <a:ext cx="7992888" cy="1147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600">
                <a:effectLst/>
                <a:latin typeface="돋움"/>
                <a:ea typeface="돋움"/>
              </a:rPr>
              <a:t>1945</a:t>
            </a:r>
            <a:r>
              <a:rPr lang="ko-KR" altLang="en-US" sz="1600">
                <a:effectLst/>
                <a:latin typeface="돋움"/>
                <a:ea typeface="돋움"/>
              </a:rPr>
              <a:t>년 광복이후</a:t>
            </a:r>
            <a:r>
              <a:rPr lang="en-US" altLang="ko-KR" sz="1600">
                <a:effectLst/>
                <a:latin typeface="돋움"/>
                <a:ea typeface="돋움"/>
              </a:rPr>
              <a:t>, </a:t>
            </a:r>
            <a:r>
              <a:rPr lang="ko-KR" altLang="en-US" sz="1600">
                <a:effectLst/>
                <a:latin typeface="돋움"/>
                <a:ea typeface="돋움"/>
              </a:rPr>
              <a:t>일본을 점령한 연합군 총사령부는</a:t>
            </a:r>
            <a:endParaRPr lang="ko-KR" altLang="en-US" sz="1600">
              <a:effectLst/>
              <a:latin typeface="돋움"/>
              <a:ea typeface="돋움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600">
                <a:effectLst/>
                <a:latin typeface="돋움"/>
                <a:ea typeface="돋움"/>
              </a:rPr>
              <a:t>1946</a:t>
            </a:r>
            <a:r>
              <a:rPr lang="ko-KR" altLang="en-US" sz="1600">
                <a:effectLst/>
                <a:latin typeface="돋움"/>
                <a:ea typeface="돋움"/>
              </a:rPr>
              <a:t>년 </a:t>
            </a:r>
            <a:r>
              <a:rPr lang="en-US" altLang="ko-KR" sz="1600">
                <a:effectLst/>
                <a:latin typeface="돋움"/>
                <a:ea typeface="돋움"/>
              </a:rPr>
              <a:t>1</a:t>
            </a:r>
            <a:r>
              <a:rPr lang="ko-KR" altLang="en-US" sz="1600">
                <a:effectLst/>
                <a:latin typeface="돋움"/>
                <a:ea typeface="돋움"/>
              </a:rPr>
              <a:t>월 </a:t>
            </a:r>
            <a:r>
              <a:rPr lang="en-US" altLang="ko-KR" sz="1600">
                <a:effectLst/>
                <a:latin typeface="돋움"/>
                <a:ea typeface="돋움"/>
              </a:rPr>
              <a:t>29</a:t>
            </a:r>
            <a:r>
              <a:rPr lang="ko-KR" altLang="en-US" sz="1600">
                <a:effectLst/>
                <a:latin typeface="돋움"/>
                <a:ea typeface="돋움"/>
              </a:rPr>
              <a:t>일자로 최고사령부지령</a:t>
            </a:r>
            <a:r>
              <a:rPr lang="en-US" altLang="ko-KR" sz="1600">
                <a:effectLst/>
                <a:latin typeface="돋움"/>
                <a:ea typeface="돋움"/>
              </a:rPr>
              <a:t>(SCAPIN) </a:t>
            </a:r>
            <a:r>
              <a:rPr lang="ko-KR" altLang="en-US" sz="1600">
                <a:effectLst/>
                <a:latin typeface="돋움"/>
                <a:ea typeface="돋움"/>
              </a:rPr>
              <a:t>제</a:t>
            </a:r>
            <a:r>
              <a:rPr lang="en-US" altLang="ko-KR" sz="1600">
                <a:effectLst/>
                <a:latin typeface="돋움"/>
                <a:ea typeface="돋움"/>
              </a:rPr>
              <a:t>677</a:t>
            </a:r>
            <a:r>
              <a:rPr lang="ko-KR" altLang="en-US" sz="1600">
                <a:effectLst/>
                <a:latin typeface="돋움"/>
                <a:ea typeface="돋움"/>
              </a:rPr>
              <a:t>호를 발효</a:t>
            </a:r>
            <a:endParaRPr lang="ko-KR" altLang="en-US" sz="1600">
              <a:effectLst/>
              <a:latin typeface="돋움"/>
              <a:ea typeface="돋움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>
                <a:effectLst/>
                <a:latin typeface="돋움"/>
                <a:ea typeface="돋움"/>
              </a:rPr>
              <a:t>- </a:t>
            </a:r>
            <a:r>
              <a:rPr lang="ko-KR" altLang="en-US" sz="1400">
                <a:effectLst/>
                <a:latin typeface="돋움"/>
                <a:ea typeface="돋움"/>
              </a:rPr>
              <a:t>울릉도</a:t>
            </a:r>
            <a:r>
              <a:rPr lang="en-US" altLang="ko-KR" sz="1400">
                <a:effectLst/>
                <a:latin typeface="돋움"/>
                <a:ea typeface="돋움"/>
              </a:rPr>
              <a:t>, </a:t>
            </a:r>
            <a:r>
              <a:rPr lang="ko-KR" altLang="en-US" sz="1400">
                <a:effectLst/>
                <a:latin typeface="돋움"/>
                <a:ea typeface="돋움"/>
              </a:rPr>
              <a:t>독도</a:t>
            </a:r>
            <a:r>
              <a:rPr lang="en-US" altLang="ko-KR" sz="1400">
                <a:effectLst/>
                <a:latin typeface="돋움"/>
                <a:ea typeface="돋움"/>
              </a:rPr>
              <a:t>, </a:t>
            </a:r>
            <a:r>
              <a:rPr lang="ko-KR" altLang="en-US" sz="1400">
                <a:effectLst/>
                <a:latin typeface="돋움"/>
                <a:ea typeface="돋움"/>
              </a:rPr>
              <a:t>제주도를 일본이 한국에 반환해야 할 섬으로명기 </a:t>
            </a:r>
            <a:r>
              <a:rPr lang="en-US" altLang="ko-KR" sz="1400">
                <a:effectLst/>
                <a:latin typeface="돋움"/>
                <a:ea typeface="돋움"/>
              </a:rPr>
              <a:t>-</a:t>
            </a:r>
            <a:endParaRPr lang="en-US" altLang="ko-KR" sz="1400">
              <a:effectLst/>
              <a:latin typeface="돋움"/>
              <a:ea typeface="돋움"/>
            </a:endParaRPr>
          </a:p>
        </p:txBody>
      </p:sp>
      <p:pic>
        <p:nvPicPr>
          <p:cNvPr id="6" name="그림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286493" y="1197094"/>
            <a:ext cx="3589737" cy="1842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/>
          <p:nvPr/>
        </p:nvSpPr>
        <p:spPr>
          <a:xfrm>
            <a:off x="3834650" y="327715"/>
            <a:ext cx="4337750" cy="51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800" b="1">
                <a:solidFill>
                  <a:srgbClr val="002060"/>
                </a:solidFill>
                <a:effectLst/>
                <a:latin typeface="+mj-ea"/>
                <a:ea typeface="+mj-ea"/>
              </a:rPr>
              <a:t>의 역사</a:t>
            </a:r>
            <a:r>
              <a:rPr lang="en-US" altLang="ko-KR" sz="2800" b="1">
                <a:solidFill>
                  <a:srgbClr val="002060"/>
                </a:solidFill>
                <a:effectLst/>
                <a:latin typeface="+mj-ea"/>
                <a:ea typeface="+mj-ea"/>
              </a:rPr>
              <a:t>(Ⅲ)</a:t>
            </a:r>
            <a:endParaRPr lang="en-US" altLang="ko-KR" sz="2800" b="1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680083" y="159528"/>
            <a:ext cx="1171836" cy="976778"/>
          </a:xfrm>
          <a:prstGeom prst="rect">
            <a:avLst/>
          </a:prstGeom>
        </p:spPr>
      </p:pic>
      <p:sp>
        <p:nvSpPr>
          <p:cNvPr id="4" name="TextBox 16"/>
          <p:cNvSpPr txBox="1"/>
          <p:nvPr/>
        </p:nvSpPr>
        <p:spPr>
          <a:xfrm>
            <a:off x="1264681" y="1682974"/>
            <a:ext cx="6187637" cy="639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800" b="1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▶</a:t>
            </a:r>
            <a:r>
              <a:rPr lang="en-US" altLang="ko-KR" sz="1800" b="1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1900</a:t>
            </a:r>
            <a:r>
              <a:rPr lang="ko-KR" altLang="en-US" sz="1800" b="1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년‘칙령 제</a:t>
            </a:r>
            <a:r>
              <a:rPr lang="en-US" altLang="ko-KR" sz="1800" b="1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41</a:t>
            </a:r>
            <a:r>
              <a:rPr lang="ko-KR" altLang="en-US" sz="1800" b="1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호’로 독도는 </a:t>
            </a:r>
            <a:endParaRPr lang="ko-KR" altLang="en-US" sz="1800" b="1">
              <a:solidFill>
                <a:schemeClr val="accent6">
                  <a:lumMod val="75000"/>
                </a:schemeClr>
              </a:solidFill>
              <a:effectLst/>
              <a:latin typeface="돋움"/>
              <a:ea typeface="돋움"/>
            </a:endParaRPr>
          </a:p>
          <a:p>
            <a:pPr lvl="0">
              <a:defRPr/>
            </a:pPr>
            <a:r>
              <a:rPr lang="ko-KR" altLang="en-US" sz="1800" b="1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  울도군</a:t>
            </a:r>
            <a:r>
              <a:rPr lang="en-US" altLang="ko-KR" sz="1800" b="1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(</a:t>
            </a:r>
            <a:r>
              <a:rPr lang="ko-KR" altLang="en-US" sz="1800" b="1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현재의 울릉군</a:t>
            </a:r>
            <a:r>
              <a:rPr lang="en-US" altLang="ko-KR" sz="1800" b="1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)</a:t>
            </a:r>
            <a:r>
              <a:rPr lang="ko-KR" altLang="en-US" sz="1800" b="1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의 소속이 되었다</a:t>
            </a:r>
            <a:r>
              <a:rPr lang="en-US" altLang="ko-KR" sz="1800" b="1">
                <a:solidFill>
                  <a:schemeClr val="accent6">
                    <a:lumMod val="75000"/>
                  </a:schemeClr>
                </a:solidFill>
                <a:effectLst/>
                <a:latin typeface="돋움"/>
                <a:ea typeface="돋움"/>
              </a:rPr>
              <a:t>.</a:t>
            </a:r>
            <a:endParaRPr lang="ko-KR" altLang="en-US" sz="1800" b="1">
              <a:solidFill>
                <a:schemeClr val="accent6">
                  <a:lumMod val="75000"/>
                </a:schemeClr>
              </a:solidFill>
              <a:effectLst/>
              <a:latin typeface="돋움"/>
              <a:ea typeface="돋움"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944090" y="2678892"/>
            <a:ext cx="7012286" cy="1948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700">
                <a:effectLst/>
                <a:latin typeface="돋움"/>
                <a:ea typeface="돋움"/>
              </a:rPr>
              <a:t>19</a:t>
            </a:r>
            <a:r>
              <a:rPr lang="ko-KR" altLang="en-US" sz="1700">
                <a:effectLst/>
                <a:latin typeface="돋움"/>
                <a:ea typeface="돋움"/>
              </a:rPr>
              <a:t>세기 말엽</a:t>
            </a:r>
            <a:endParaRPr lang="ko-KR" altLang="en-US" sz="1700">
              <a:effectLst/>
              <a:latin typeface="돋움"/>
              <a:ea typeface="돋움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700">
                <a:effectLst/>
                <a:latin typeface="돋움"/>
                <a:ea typeface="돋움"/>
              </a:rPr>
              <a:t>일본 ▷울릉도 불법 침입</a:t>
            </a:r>
            <a:r>
              <a:rPr lang="en-US" altLang="ko-KR" sz="1700">
                <a:effectLst/>
                <a:latin typeface="돋움"/>
                <a:ea typeface="돋움"/>
              </a:rPr>
              <a:t>, </a:t>
            </a:r>
            <a:r>
              <a:rPr lang="ko-KR" altLang="en-US" sz="1700">
                <a:effectLst/>
                <a:latin typeface="돋움"/>
                <a:ea typeface="돋움"/>
              </a:rPr>
              <a:t>산림 벌채</a:t>
            </a:r>
            <a:r>
              <a:rPr lang="en-US" altLang="ko-KR" sz="1700">
                <a:effectLst/>
                <a:latin typeface="돋움"/>
                <a:ea typeface="돋움"/>
              </a:rPr>
              <a:t>,</a:t>
            </a:r>
            <a:r>
              <a:rPr lang="ko-KR" altLang="en-US" sz="1700">
                <a:effectLst/>
                <a:latin typeface="돋움"/>
                <a:ea typeface="돋움"/>
              </a:rPr>
              <a:t> 불법 어로</a:t>
            </a:r>
            <a:endParaRPr lang="ko-KR" altLang="en-US" sz="1700">
              <a:effectLst/>
              <a:latin typeface="돋움"/>
              <a:ea typeface="돋움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700">
                <a:effectLst/>
                <a:latin typeface="돋움"/>
                <a:ea typeface="돋움"/>
              </a:rPr>
              <a:t>대한제국 ▷울릉도</a:t>
            </a:r>
            <a:r>
              <a:rPr lang="en-US" altLang="ko-KR" sz="1700">
                <a:effectLst/>
                <a:latin typeface="돋움"/>
                <a:ea typeface="돋움"/>
              </a:rPr>
              <a:t>·</a:t>
            </a:r>
            <a:r>
              <a:rPr lang="ko-KR" altLang="en-US" sz="1700">
                <a:effectLst/>
                <a:latin typeface="돋움"/>
                <a:ea typeface="돋움"/>
              </a:rPr>
              <a:t>독도  지방행정구역상 독립된 군으로 승격시킴</a:t>
            </a:r>
            <a:r>
              <a:rPr lang="en-US" altLang="ko-KR" sz="1700">
                <a:effectLst/>
                <a:latin typeface="돋움"/>
                <a:ea typeface="돋움"/>
              </a:rPr>
              <a:t>.</a:t>
            </a:r>
            <a:endParaRPr lang="en-US" altLang="ko-KR" sz="1700">
              <a:effectLst/>
              <a:latin typeface="돋움"/>
              <a:ea typeface="돋움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700">
                <a:solidFill>
                  <a:srgbClr val="208822"/>
                </a:solidFill>
                <a:effectLst/>
                <a:latin typeface="돋움"/>
                <a:ea typeface="돋움"/>
              </a:rPr>
              <a:t>1900</a:t>
            </a:r>
            <a:r>
              <a:rPr lang="ko-KR" altLang="en-US" sz="1700">
                <a:solidFill>
                  <a:srgbClr val="208822"/>
                </a:solidFill>
                <a:effectLst/>
                <a:latin typeface="돋움"/>
                <a:ea typeface="돋움"/>
              </a:rPr>
              <a:t>년 </a:t>
            </a:r>
            <a:r>
              <a:rPr lang="en-US" altLang="ko-KR" sz="1700">
                <a:solidFill>
                  <a:srgbClr val="208822"/>
                </a:solidFill>
                <a:effectLst/>
                <a:latin typeface="돋움"/>
                <a:ea typeface="돋움"/>
              </a:rPr>
              <a:t>10</a:t>
            </a:r>
            <a:r>
              <a:rPr lang="ko-KR" altLang="en-US" sz="1700">
                <a:solidFill>
                  <a:srgbClr val="208822"/>
                </a:solidFill>
                <a:effectLst/>
                <a:latin typeface="돋움"/>
                <a:ea typeface="돋움"/>
              </a:rPr>
              <a:t>월 </a:t>
            </a:r>
            <a:r>
              <a:rPr lang="en-US" altLang="ko-KR" sz="1700">
                <a:solidFill>
                  <a:srgbClr val="208822"/>
                </a:solidFill>
                <a:effectLst/>
                <a:latin typeface="돋움"/>
                <a:ea typeface="돋움"/>
              </a:rPr>
              <a:t>25</a:t>
            </a:r>
            <a:r>
              <a:rPr lang="ko-KR" altLang="en-US" sz="1700">
                <a:solidFill>
                  <a:srgbClr val="208822"/>
                </a:solidFill>
                <a:effectLst/>
                <a:latin typeface="돋움"/>
                <a:ea typeface="돋움"/>
              </a:rPr>
              <a:t>일 칙령 제</a:t>
            </a:r>
            <a:r>
              <a:rPr lang="en-US" altLang="ko-KR" sz="1700">
                <a:solidFill>
                  <a:srgbClr val="208822"/>
                </a:solidFill>
                <a:effectLst/>
                <a:latin typeface="돋움"/>
                <a:ea typeface="돋움"/>
              </a:rPr>
              <a:t>41</a:t>
            </a:r>
            <a:r>
              <a:rPr lang="ko-KR" altLang="en-US" sz="1700">
                <a:solidFill>
                  <a:srgbClr val="208822"/>
                </a:solidFill>
                <a:effectLst/>
                <a:latin typeface="돋움"/>
                <a:ea typeface="돋움"/>
              </a:rPr>
              <a:t>호“울릉도와 죽도 및 석도를 관할한다”</a:t>
            </a:r>
            <a:r>
              <a:rPr lang="ko-KR" altLang="en-US" sz="1700">
                <a:effectLst/>
                <a:latin typeface="돋움"/>
                <a:ea typeface="돋움"/>
              </a:rPr>
              <a:t>                </a:t>
            </a:r>
            <a:r>
              <a:rPr lang="en-US" altLang="ko-KR" sz="13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돋움"/>
                <a:ea typeface="돋움"/>
              </a:rPr>
              <a:t>( </a:t>
            </a:r>
            <a:r>
              <a:rPr lang="ko-KR" altLang="en-US" sz="13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돋움"/>
                <a:ea typeface="돋움"/>
              </a:rPr>
              <a:t>석도</a:t>
            </a:r>
            <a:r>
              <a:rPr lang="en-US" altLang="ko-KR" sz="13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돋움"/>
                <a:ea typeface="돋움"/>
              </a:rPr>
              <a:t>(</a:t>
            </a:r>
            <a:r>
              <a:rPr lang="ko-KR" altLang="en-US" sz="13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돋움"/>
                <a:ea typeface="돋움"/>
              </a:rPr>
              <a:t>石島</a:t>
            </a:r>
            <a:r>
              <a:rPr lang="en-US" altLang="ko-KR" sz="13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돋움"/>
                <a:ea typeface="돋움"/>
              </a:rPr>
              <a:t>)</a:t>
            </a:r>
            <a:r>
              <a:rPr lang="ko-KR" altLang="en-US" sz="13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돋움"/>
                <a:ea typeface="돋움"/>
              </a:rPr>
              <a:t>는 당시‘돌섬’으로 불리던 독도를 지칭</a:t>
            </a:r>
            <a:r>
              <a:rPr lang="en-US" altLang="ko-KR" sz="13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돋움"/>
                <a:ea typeface="돋움"/>
              </a:rPr>
              <a:t>)</a:t>
            </a:r>
            <a:endParaRPr lang="ko-KR" altLang="en-US" sz="1300">
              <a:solidFill>
                <a:schemeClr val="tx1">
                  <a:lumMod val="65000"/>
                  <a:lumOff val="35000"/>
                </a:schemeClr>
              </a:solidFill>
              <a:effectLst/>
              <a:latin typeface="돋움"/>
              <a:ea typeface="돋움"/>
            </a:endParaRPr>
          </a:p>
        </p:txBody>
      </p:sp>
      <p:pic>
        <p:nvPicPr>
          <p:cNvPr id="6" name="그림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170907" y="699542"/>
            <a:ext cx="1845315" cy="2267382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991</ep:Words>
  <ep:PresentationFormat>화면 슬라이드 쇼(16:9)</ep:PresentationFormat>
  <ep:Paragraphs>221</ep:Paragraphs>
  <ep:Slides>21</ep:Slides>
  <ep:Notes>3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ep:HeadingPairs>
  <ep:TitlesOfParts>
    <vt:vector size="2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2010-03-03T10:33:41.000</dcterms:created>
  <dc:creator>C217U</dc:creator>
  <cp:lastModifiedBy>ROHO-HAN</cp:lastModifiedBy>
  <dcterms:modified xsi:type="dcterms:W3CDTF">2022-09-07T06:02:53.703</dcterms:modified>
  <cp:revision>303</cp:revision>
  <dc:title>슬라이드 1</dc:title>
  <cp:version>1000.0000.01</cp:version>
</cp:coreProperties>
</file>